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56"/>
  </p:notesMasterIdLst>
  <p:sldIdLst>
    <p:sldId id="318" r:id="rId5"/>
    <p:sldId id="320" r:id="rId6"/>
    <p:sldId id="321" r:id="rId7"/>
    <p:sldId id="365" r:id="rId8"/>
    <p:sldId id="366" r:id="rId9"/>
    <p:sldId id="367" r:id="rId10"/>
    <p:sldId id="368" r:id="rId11"/>
    <p:sldId id="369" r:id="rId12"/>
    <p:sldId id="370" r:id="rId13"/>
    <p:sldId id="371" r:id="rId14"/>
    <p:sldId id="388" r:id="rId15"/>
    <p:sldId id="390" r:id="rId16"/>
    <p:sldId id="322" r:id="rId17"/>
    <p:sldId id="325" r:id="rId18"/>
    <p:sldId id="326" r:id="rId19"/>
    <p:sldId id="275" r:id="rId20"/>
    <p:sldId id="332" r:id="rId21"/>
    <p:sldId id="338" r:id="rId22"/>
    <p:sldId id="339" r:id="rId23"/>
    <p:sldId id="352" r:id="rId24"/>
    <p:sldId id="353" r:id="rId25"/>
    <p:sldId id="354" r:id="rId26"/>
    <p:sldId id="348" r:id="rId27"/>
    <p:sldId id="349" r:id="rId28"/>
    <p:sldId id="358" r:id="rId29"/>
    <p:sldId id="359" r:id="rId30"/>
    <p:sldId id="350" r:id="rId31"/>
    <p:sldId id="342" r:id="rId32"/>
    <p:sldId id="355" r:id="rId33"/>
    <p:sldId id="356" r:id="rId34"/>
    <p:sldId id="357" r:id="rId35"/>
    <p:sldId id="344" r:id="rId36"/>
    <p:sldId id="351" r:id="rId37"/>
    <p:sldId id="360" r:id="rId38"/>
    <p:sldId id="361" r:id="rId39"/>
    <p:sldId id="403" r:id="rId40"/>
    <p:sldId id="406" r:id="rId41"/>
    <p:sldId id="404" r:id="rId42"/>
    <p:sldId id="405" r:id="rId43"/>
    <p:sldId id="407" r:id="rId44"/>
    <p:sldId id="381" r:id="rId45"/>
    <p:sldId id="379" r:id="rId46"/>
    <p:sldId id="380" r:id="rId47"/>
    <p:sldId id="382" r:id="rId48"/>
    <p:sldId id="383" r:id="rId49"/>
    <p:sldId id="392" r:id="rId50"/>
    <p:sldId id="387" r:id="rId51"/>
    <p:sldId id="389" r:id="rId52"/>
    <p:sldId id="385" r:id="rId53"/>
    <p:sldId id="386" r:id="rId54"/>
    <p:sldId id="39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9B6C0E-B936-F76E-1B7B-4C0B652D898A}" name="Vidal, Dominique" initials="VD" userId="S::dvidal21@my.trine.edu::3a4db6d9-e4a8-42e7-b12d-e9510367bdb1" providerId="AD"/>
  <p188:author id="{DE37CB83-C10E-0DCE-B7F4-F3AE470C4E83}" name="Casey, Charles David" initials="CC" userId="S::cdcasey22@my.trine.edu::20eb5638-e35d-4497-bdfd-926cb97d70e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42743"/>
    <a:srgbClr val="000E1A"/>
    <a:srgbClr val="B49763"/>
    <a:srgbClr val="586F81"/>
    <a:srgbClr val="A6CAED"/>
    <a:srgbClr val="052843"/>
    <a:srgbClr val="2F4C63"/>
    <a:srgbClr val="013668"/>
    <a:srgbClr val="11324C"/>
    <a:srgbClr val="1E3D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1CF9FF-E30C-4AFB-A1DD-6769D8100CB1}" v="4" dt="2026-01-20T23:05:13.4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al, Dominique" userId="S::dvidal21@my.trine.edu::3a4db6d9-e4a8-42e7-b12d-e9510367bdb1" providerId="AD" clId="Web-{D51CF9FF-E30C-4AFB-A1DD-6769D8100CB1}"/>
    <pc:docChg chg="modSld">
      <pc:chgData name="Vidal, Dominique" userId="S::dvidal21@my.trine.edu::3a4db6d9-e4a8-42e7-b12d-e9510367bdb1" providerId="AD" clId="Web-{D51CF9FF-E30C-4AFB-A1DD-6769D8100CB1}" dt="2026-01-20T23:05:13.434" v="3"/>
      <pc:docMkLst>
        <pc:docMk/>
      </pc:docMkLst>
      <pc:sldChg chg="addSp delSp modSp">
        <pc:chgData name="Vidal, Dominique" userId="S::dvidal21@my.trine.edu::3a4db6d9-e4a8-42e7-b12d-e9510367bdb1" providerId="AD" clId="Web-{D51CF9FF-E30C-4AFB-A1DD-6769D8100CB1}" dt="2026-01-20T23:05:13.434" v="3"/>
        <pc:sldMkLst>
          <pc:docMk/>
          <pc:sldMk cId="4291968352" sldId="379"/>
        </pc:sldMkLst>
        <pc:spChg chg="add del">
          <ac:chgData name="Vidal, Dominique" userId="S::dvidal21@my.trine.edu::3a4db6d9-e4a8-42e7-b12d-e9510367bdb1" providerId="AD" clId="Web-{D51CF9FF-E30C-4AFB-A1DD-6769D8100CB1}" dt="2026-01-20T23:05:13.434" v="3"/>
          <ac:spMkLst>
            <pc:docMk/>
            <pc:sldMk cId="4291968352" sldId="379"/>
            <ac:spMk id="14" creationId="{213C0CFC-4FB9-857A-4FD1-74D5136E270C}"/>
          </ac:spMkLst>
        </pc:spChg>
        <pc:picChg chg="mod">
          <ac:chgData name="Vidal, Dominique" userId="S::dvidal21@my.trine.edu::3a4db6d9-e4a8-42e7-b12d-e9510367bdb1" providerId="AD" clId="Web-{D51CF9FF-E30C-4AFB-A1DD-6769D8100CB1}" dt="2026-01-20T23:05:12.669" v="2" actId="1076"/>
          <ac:picMkLst>
            <pc:docMk/>
            <pc:sldMk cId="4291968352" sldId="379"/>
            <ac:picMk id="10" creationId="{51046F53-DF8E-7BBB-A4F9-71F7E8CD9DA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F8C4A7-99CD-4F5A-AD42-2B866B08A67E}"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732330D5-D64C-4B7B-8124-9C10FE2D258D}">
      <dgm:prSet/>
      <dgm:spPr>
        <a:solidFill>
          <a:srgbClr val="B49763"/>
        </a:solidFill>
      </dgm:spPr>
      <dgm:t>
        <a:bodyPr/>
        <a:lstStyle/>
        <a:p>
          <a:pPr algn="ctr">
            <a:defRPr cap="all"/>
          </a:pPr>
          <a:r>
            <a:rPr lang="en-US">
              <a:latin typeface="+mn-lt"/>
            </a:rPr>
            <a:t>Design a chassis capable of pulling 1.5g during cornering (in steady state). </a:t>
          </a:r>
        </a:p>
      </dgm:t>
    </dgm:pt>
    <dgm:pt modelId="{A5AD0EF9-6915-41D7-951C-6AEEE67629B9}" type="parTrans" cxnId="{3A1D39A1-DFDD-4738-A62A-9D6C74DF7B21}">
      <dgm:prSet/>
      <dgm:spPr/>
      <dgm:t>
        <a:bodyPr/>
        <a:lstStyle/>
        <a:p>
          <a:endParaRPr lang="en-US"/>
        </a:p>
      </dgm:t>
    </dgm:pt>
    <dgm:pt modelId="{F3448B11-1975-49DB-B9DB-EC84415BFAAC}" type="sibTrans" cxnId="{3A1D39A1-DFDD-4738-A62A-9D6C74DF7B21}">
      <dgm:prSet/>
      <dgm:spPr/>
      <dgm:t>
        <a:bodyPr/>
        <a:lstStyle/>
        <a:p>
          <a:endParaRPr lang="en-US"/>
        </a:p>
      </dgm:t>
    </dgm:pt>
    <dgm:pt modelId="{6C5B76F9-93E9-49FC-8F68-8003D62506DD}">
      <dgm:prSet/>
      <dgm:spPr>
        <a:solidFill>
          <a:srgbClr val="013668"/>
        </a:solidFill>
      </dgm:spPr>
      <dgm:t>
        <a:bodyPr/>
        <a:lstStyle/>
        <a:p>
          <a:pPr>
            <a:defRPr cap="all"/>
          </a:pPr>
          <a:r>
            <a:rPr lang="en-US"/>
            <a:t>Design a rolling chassis with a weight under 135 kg. </a:t>
          </a:r>
        </a:p>
      </dgm:t>
    </dgm:pt>
    <dgm:pt modelId="{C84C9AAC-3841-491A-B557-BF6E3D62A282}" type="parTrans" cxnId="{F3772C4D-B179-4B35-B89F-304097D99B2E}">
      <dgm:prSet/>
      <dgm:spPr/>
      <dgm:t>
        <a:bodyPr/>
        <a:lstStyle/>
        <a:p>
          <a:endParaRPr lang="en-US"/>
        </a:p>
      </dgm:t>
    </dgm:pt>
    <dgm:pt modelId="{5EBA0C73-4B26-4597-954B-6ABE205BDD0F}" type="sibTrans" cxnId="{F3772C4D-B179-4B35-B89F-304097D99B2E}">
      <dgm:prSet/>
      <dgm:spPr/>
      <dgm:t>
        <a:bodyPr/>
        <a:lstStyle/>
        <a:p>
          <a:endParaRPr lang="en-US"/>
        </a:p>
      </dgm:t>
    </dgm:pt>
    <dgm:pt modelId="{7A363360-82A0-4230-9073-468C362AD693}">
      <dgm:prSet/>
      <dgm:spPr>
        <a:solidFill>
          <a:srgbClr val="B49763"/>
        </a:solidFill>
      </dgm:spPr>
      <dgm:t>
        <a:bodyPr/>
        <a:lstStyle/>
        <a:p>
          <a:pPr>
            <a:buNone/>
            <a:defRPr cap="all"/>
          </a:pPr>
          <a:r>
            <a:rPr lang="en-US"/>
            <a:t>Design must complete all Phase One subsystems </a:t>
          </a:r>
        </a:p>
      </dgm:t>
    </dgm:pt>
    <dgm:pt modelId="{B76D0BCD-CCB3-4B57-95B5-B35A7D0FF76E}" type="parTrans" cxnId="{A2F81596-DB79-4564-BE8C-C991B3A1DE47}">
      <dgm:prSet/>
      <dgm:spPr/>
      <dgm:t>
        <a:bodyPr/>
        <a:lstStyle/>
        <a:p>
          <a:endParaRPr lang="en-US"/>
        </a:p>
      </dgm:t>
    </dgm:pt>
    <dgm:pt modelId="{BE60FE42-6A0B-4F43-AF34-C5ABCF358AE1}" type="sibTrans" cxnId="{A2F81596-DB79-4564-BE8C-C991B3A1DE47}">
      <dgm:prSet/>
      <dgm:spPr/>
      <dgm:t>
        <a:bodyPr/>
        <a:lstStyle/>
        <a:p>
          <a:endParaRPr lang="en-US"/>
        </a:p>
      </dgm:t>
    </dgm:pt>
    <dgm:pt modelId="{66A18C23-ACD7-4734-B870-99796A1EE4D5}">
      <dgm:prSet/>
      <dgm:spPr>
        <a:solidFill>
          <a:srgbClr val="B49763"/>
        </a:solidFill>
      </dgm:spPr>
      <dgm:t>
        <a:bodyPr/>
        <a:lstStyle/>
        <a:p>
          <a:pPr>
            <a:buFont typeface="Arial" panose="020B0604020202020204" pitchFamily="34" charset="0"/>
            <a:buChar char="•"/>
          </a:pPr>
          <a:r>
            <a:rPr lang="en-US" b="0" i="0" u="none"/>
            <a:t>Phase One: Frame, Suspension, Brakes, Steering</a:t>
          </a:r>
          <a:endParaRPr lang="en-US"/>
        </a:p>
      </dgm:t>
    </dgm:pt>
    <dgm:pt modelId="{77CB9D89-6828-4C5D-AC41-C1EE492D31D6}" type="parTrans" cxnId="{A25FCAD0-7FE2-4CF4-AF8E-F80957FA7AED}">
      <dgm:prSet/>
      <dgm:spPr/>
      <dgm:t>
        <a:bodyPr/>
        <a:lstStyle/>
        <a:p>
          <a:endParaRPr lang="en-US"/>
        </a:p>
      </dgm:t>
    </dgm:pt>
    <dgm:pt modelId="{B2E742F3-9694-4985-9D8E-009DF5D8EFE8}" type="sibTrans" cxnId="{A25FCAD0-7FE2-4CF4-AF8E-F80957FA7AED}">
      <dgm:prSet/>
      <dgm:spPr/>
      <dgm:t>
        <a:bodyPr/>
        <a:lstStyle/>
        <a:p>
          <a:endParaRPr lang="en-US"/>
        </a:p>
      </dgm:t>
    </dgm:pt>
    <dgm:pt modelId="{D50636CC-036E-48D5-8586-E55983B2D74C}">
      <dgm:prSet/>
      <dgm:spPr>
        <a:solidFill>
          <a:srgbClr val="B49763"/>
        </a:solidFill>
      </dgm:spPr>
      <dgm:t>
        <a:bodyPr/>
        <a:lstStyle/>
        <a:p>
          <a:pPr>
            <a:buFont typeface="Arial" panose="020B0604020202020204" pitchFamily="34" charset="0"/>
            <a:buChar char="•"/>
          </a:pPr>
          <a:r>
            <a:rPr lang="en-US" b="0" i="0" u="none"/>
            <a:t>Phase Two: Powertrain, Drivetrain, Aero package, Electronics</a:t>
          </a:r>
          <a:endParaRPr lang="en-US"/>
        </a:p>
      </dgm:t>
    </dgm:pt>
    <dgm:pt modelId="{D4C47F3A-7754-43B6-86EA-15019212C273}" type="parTrans" cxnId="{41F07607-113A-4746-9792-A212EA891111}">
      <dgm:prSet/>
      <dgm:spPr/>
      <dgm:t>
        <a:bodyPr/>
        <a:lstStyle/>
        <a:p>
          <a:endParaRPr lang="en-US"/>
        </a:p>
      </dgm:t>
    </dgm:pt>
    <dgm:pt modelId="{E4D97829-4AE0-4F4E-A534-24744FCBF6C9}" type="sibTrans" cxnId="{41F07607-113A-4746-9792-A212EA891111}">
      <dgm:prSet/>
      <dgm:spPr/>
      <dgm:t>
        <a:bodyPr/>
        <a:lstStyle/>
        <a:p>
          <a:endParaRPr lang="en-US"/>
        </a:p>
      </dgm:t>
    </dgm:pt>
    <dgm:pt modelId="{A7DCCFF7-50D4-4C84-ACBE-35C07D423F79}">
      <dgm:prSet/>
      <dgm:spPr>
        <a:solidFill>
          <a:srgbClr val="013668"/>
        </a:solidFill>
      </dgm:spPr>
      <dgm:t>
        <a:bodyPr/>
        <a:lstStyle/>
        <a:p>
          <a:pPr>
            <a:buFont typeface="+mj-lt"/>
            <a:buAutoNum type="arabicPeriod" startAt="4"/>
          </a:pPr>
          <a:r>
            <a:rPr lang="en-US" b="0" i="0" u="none"/>
            <a:t>Design must allocate space for Phase Two subsystems by allowing a minimum of 10% tolerance beyond the estimated size of the components. </a:t>
          </a:r>
          <a:endParaRPr lang="en-US"/>
        </a:p>
      </dgm:t>
    </dgm:pt>
    <dgm:pt modelId="{C041F1DB-93D4-4633-9816-9E6AA9649CFF}" type="parTrans" cxnId="{F0496F57-3FAB-4D12-898C-126C62ADEA60}">
      <dgm:prSet/>
      <dgm:spPr/>
      <dgm:t>
        <a:bodyPr/>
        <a:lstStyle/>
        <a:p>
          <a:endParaRPr lang="en-US"/>
        </a:p>
      </dgm:t>
    </dgm:pt>
    <dgm:pt modelId="{1327A5BA-042D-428E-939C-CB7E35D40896}" type="sibTrans" cxnId="{F0496F57-3FAB-4D12-898C-126C62ADEA60}">
      <dgm:prSet/>
      <dgm:spPr/>
      <dgm:t>
        <a:bodyPr/>
        <a:lstStyle/>
        <a:p>
          <a:endParaRPr lang="en-US"/>
        </a:p>
      </dgm:t>
    </dgm:pt>
    <dgm:pt modelId="{08D8D7E6-57D3-40C4-A980-42F4E815DB16}">
      <dgm:prSet/>
      <dgm:spPr>
        <a:solidFill>
          <a:srgbClr val="B49763"/>
        </a:solidFill>
      </dgm:spPr>
      <dgm:t>
        <a:bodyPr/>
        <a:lstStyle/>
        <a:p>
          <a:pPr>
            <a:buNone/>
          </a:pPr>
          <a:r>
            <a:rPr lang="en-US" b="0" i="0" u="none"/>
            <a:t>Design must accommodate drivers from any size between the 5% female (5' tall) and 95% male (6' 1") percentiles.</a:t>
          </a:r>
          <a:endParaRPr lang="en-US"/>
        </a:p>
      </dgm:t>
    </dgm:pt>
    <dgm:pt modelId="{12013A0D-11B7-48A3-918B-845FD2C59AE4}" type="parTrans" cxnId="{8A386271-BEF4-43CB-9A15-610B3E6BEDBF}">
      <dgm:prSet/>
      <dgm:spPr/>
      <dgm:t>
        <a:bodyPr/>
        <a:lstStyle/>
        <a:p>
          <a:endParaRPr lang="en-US"/>
        </a:p>
      </dgm:t>
    </dgm:pt>
    <dgm:pt modelId="{F24682C7-6C7E-47A5-9715-E5B4612FF2B7}" type="sibTrans" cxnId="{8A386271-BEF4-43CB-9A15-610B3E6BEDBF}">
      <dgm:prSet/>
      <dgm:spPr/>
      <dgm:t>
        <a:bodyPr/>
        <a:lstStyle/>
        <a:p>
          <a:endParaRPr lang="en-US"/>
        </a:p>
      </dgm:t>
    </dgm:pt>
    <dgm:pt modelId="{2385421C-21FC-4730-B577-FD2E07EEF727}">
      <dgm:prSet/>
      <dgm:spPr>
        <a:solidFill>
          <a:srgbClr val="013668"/>
        </a:solidFill>
      </dgm:spPr>
      <dgm:t>
        <a:bodyPr/>
        <a:lstStyle/>
        <a:p>
          <a:pPr>
            <a:buNone/>
          </a:pPr>
          <a:r>
            <a:rPr lang="en-US" b="0" i="0" u="none"/>
            <a:t>Design a chassis that twists less than 20% roll compliance at maximum lateral load.</a:t>
          </a:r>
          <a:endParaRPr lang="en-US"/>
        </a:p>
      </dgm:t>
    </dgm:pt>
    <dgm:pt modelId="{ABBC7397-3DCD-4F24-9A80-E829B31F65F8}" type="parTrans" cxnId="{F047A99F-34B2-4B9B-88DE-FD8DCFA34BDF}">
      <dgm:prSet/>
      <dgm:spPr/>
      <dgm:t>
        <a:bodyPr/>
        <a:lstStyle/>
        <a:p>
          <a:endParaRPr lang="en-US"/>
        </a:p>
      </dgm:t>
    </dgm:pt>
    <dgm:pt modelId="{22FDE295-8D35-4DF0-B7C2-6EE45699D8D7}" type="sibTrans" cxnId="{F047A99F-34B2-4B9B-88DE-FD8DCFA34BDF}">
      <dgm:prSet/>
      <dgm:spPr/>
      <dgm:t>
        <a:bodyPr/>
        <a:lstStyle/>
        <a:p>
          <a:endParaRPr lang="en-US"/>
        </a:p>
      </dgm:t>
    </dgm:pt>
    <dgm:pt modelId="{EAB94871-A89E-4F98-9C81-CC533468C9D1}" type="pres">
      <dgm:prSet presAssocID="{F0F8C4A7-99CD-4F5A-AD42-2B866B08A67E}" presName="diagram" presStyleCnt="0">
        <dgm:presLayoutVars>
          <dgm:dir/>
          <dgm:resizeHandles val="exact"/>
        </dgm:presLayoutVars>
      </dgm:prSet>
      <dgm:spPr/>
    </dgm:pt>
    <dgm:pt modelId="{E44193BB-893A-4A1A-983E-0491ABAB6655}" type="pres">
      <dgm:prSet presAssocID="{732330D5-D64C-4B7B-8124-9C10FE2D258D}" presName="node" presStyleLbl="node1" presStyleIdx="0" presStyleCnt="6">
        <dgm:presLayoutVars>
          <dgm:bulletEnabled val="1"/>
        </dgm:presLayoutVars>
      </dgm:prSet>
      <dgm:spPr/>
    </dgm:pt>
    <dgm:pt modelId="{78126835-87D5-4E47-A4F2-FE820BFFA72B}" type="pres">
      <dgm:prSet presAssocID="{F3448B11-1975-49DB-B9DB-EC84415BFAAC}" presName="sibTrans" presStyleCnt="0"/>
      <dgm:spPr/>
    </dgm:pt>
    <dgm:pt modelId="{3D1D0ADC-4278-4940-B378-ADD375DB4EA2}" type="pres">
      <dgm:prSet presAssocID="{6C5B76F9-93E9-49FC-8F68-8003D62506DD}" presName="node" presStyleLbl="node1" presStyleIdx="1" presStyleCnt="6">
        <dgm:presLayoutVars>
          <dgm:bulletEnabled val="1"/>
        </dgm:presLayoutVars>
      </dgm:prSet>
      <dgm:spPr/>
    </dgm:pt>
    <dgm:pt modelId="{0B54E0A4-6570-4193-8B26-2967D695095C}" type="pres">
      <dgm:prSet presAssocID="{5EBA0C73-4B26-4597-954B-6ABE205BDD0F}" presName="sibTrans" presStyleCnt="0"/>
      <dgm:spPr/>
    </dgm:pt>
    <dgm:pt modelId="{A908A96B-40B0-4AA6-8CC4-E773A227CC96}" type="pres">
      <dgm:prSet presAssocID="{7A363360-82A0-4230-9073-468C362AD693}" presName="node" presStyleLbl="node1" presStyleIdx="2" presStyleCnt="6">
        <dgm:presLayoutVars>
          <dgm:bulletEnabled val="1"/>
        </dgm:presLayoutVars>
      </dgm:prSet>
      <dgm:spPr/>
    </dgm:pt>
    <dgm:pt modelId="{D4970721-639F-4BD1-9052-BE496872AE4F}" type="pres">
      <dgm:prSet presAssocID="{BE60FE42-6A0B-4F43-AF34-C5ABCF358AE1}" presName="sibTrans" presStyleCnt="0"/>
      <dgm:spPr/>
    </dgm:pt>
    <dgm:pt modelId="{DECA849F-8F57-4DFD-A1FF-E4195E4C840B}" type="pres">
      <dgm:prSet presAssocID="{A7DCCFF7-50D4-4C84-ACBE-35C07D423F79}" presName="node" presStyleLbl="node1" presStyleIdx="3" presStyleCnt="6">
        <dgm:presLayoutVars>
          <dgm:bulletEnabled val="1"/>
        </dgm:presLayoutVars>
      </dgm:prSet>
      <dgm:spPr/>
    </dgm:pt>
    <dgm:pt modelId="{82690870-E65C-4378-8122-A8EFAAB18E99}" type="pres">
      <dgm:prSet presAssocID="{1327A5BA-042D-428E-939C-CB7E35D40896}" presName="sibTrans" presStyleCnt="0"/>
      <dgm:spPr/>
    </dgm:pt>
    <dgm:pt modelId="{6AC64816-30DF-4CFD-800F-E7A3D560BF51}" type="pres">
      <dgm:prSet presAssocID="{08D8D7E6-57D3-40C4-A980-42F4E815DB16}" presName="node" presStyleLbl="node1" presStyleIdx="4" presStyleCnt="6">
        <dgm:presLayoutVars>
          <dgm:bulletEnabled val="1"/>
        </dgm:presLayoutVars>
      </dgm:prSet>
      <dgm:spPr/>
    </dgm:pt>
    <dgm:pt modelId="{73BFF30F-C969-48C3-A4E7-DA5F49A46F0B}" type="pres">
      <dgm:prSet presAssocID="{F24682C7-6C7E-47A5-9715-E5B4612FF2B7}" presName="sibTrans" presStyleCnt="0"/>
      <dgm:spPr/>
    </dgm:pt>
    <dgm:pt modelId="{84FCF250-5B48-491E-A77F-17D22D81CFB0}" type="pres">
      <dgm:prSet presAssocID="{2385421C-21FC-4730-B577-FD2E07EEF727}" presName="node" presStyleLbl="node1" presStyleIdx="5" presStyleCnt="6">
        <dgm:presLayoutVars>
          <dgm:bulletEnabled val="1"/>
        </dgm:presLayoutVars>
      </dgm:prSet>
      <dgm:spPr/>
    </dgm:pt>
  </dgm:ptLst>
  <dgm:cxnLst>
    <dgm:cxn modelId="{41F07607-113A-4746-9792-A212EA891111}" srcId="{7A363360-82A0-4230-9073-468C362AD693}" destId="{D50636CC-036E-48D5-8586-E55983B2D74C}" srcOrd="1" destOrd="0" parTransId="{D4C47F3A-7754-43B6-86EA-15019212C273}" sibTransId="{E4D97829-4AE0-4F4E-A534-24744FCBF6C9}"/>
    <dgm:cxn modelId="{4C172830-35FD-4221-B6D6-9598E1568806}" type="presOf" srcId="{F0F8C4A7-99CD-4F5A-AD42-2B866B08A67E}" destId="{EAB94871-A89E-4F98-9C81-CC533468C9D1}" srcOrd="0" destOrd="0" presId="urn:microsoft.com/office/officeart/2005/8/layout/default"/>
    <dgm:cxn modelId="{C53AD03B-A02A-4222-880C-CFAE5499CEF4}" type="presOf" srcId="{7A363360-82A0-4230-9073-468C362AD693}" destId="{A908A96B-40B0-4AA6-8CC4-E773A227CC96}" srcOrd="0" destOrd="0" presId="urn:microsoft.com/office/officeart/2005/8/layout/default"/>
    <dgm:cxn modelId="{F3772C4D-B179-4B35-B89F-304097D99B2E}" srcId="{F0F8C4A7-99CD-4F5A-AD42-2B866B08A67E}" destId="{6C5B76F9-93E9-49FC-8F68-8003D62506DD}" srcOrd="1" destOrd="0" parTransId="{C84C9AAC-3841-491A-B557-BF6E3D62A282}" sibTransId="{5EBA0C73-4B26-4597-954B-6ABE205BDD0F}"/>
    <dgm:cxn modelId="{8A386271-BEF4-43CB-9A15-610B3E6BEDBF}" srcId="{F0F8C4A7-99CD-4F5A-AD42-2B866B08A67E}" destId="{08D8D7E6-57D3-40C4-A980-42F4E815DB16}" srcOrd="4" destOrd="0" parTransId="{12013A0D-11B7-48A3-918B-845FD2C59AE4}" sibTransId="{F24682C7-6C7E-47A5-9715-E5B4612FF2B7}"/>
    <dgm:cxn modelId="{F0496F57-3FAB-4D12-898C-126C62ADEA60}" srcId="{F0F8C4A7-99CD-4F5A-AD42-2B866B08A67E}" destId="{A7DCCFF7-50D4-4C84-ACBE-35C07D423F79}" srcOrd="3" destOrd="0" parTransId="{C041F1DB-93D4-4633-9816-9E6AA9649CFF}" sibTransId="{1327A5BA-042D-428E-939C-CB7E35D40896}"/>
    <dgm:cxn modelId="{C9B3B859-3549-4D06-BA74-B38B8A1F038A}" type="presOf" srcId="{732330D5-D64C-4B7B-8124-9C10FE2D258D}" destId="{E44193BB-893A-4A1A-983E-0491ABAB6655}" srcOrd="0" destOrd="0" presId="urn:microsoft.com/office/officeart/2005/8/layout/default"/>
    <dgm:cxn modelId="{A2F81596-DB79-4564-BE8C-C991B3A1DE47}" srcId="{F0F8C4A7-99CD-4F5A-AD42-2B866B08A67E}" destId="{7A363360-82A0-4230-9073-468C362AD693}" srcOrd="2" destOrd="0" parTransId="{B76D0BCD-CCB3-4B57-95B5-B35A7D0FF76E}" sibTransId="{BE60FE42-6A0B-4F43-AF34-C5ABCF358AE1}"/>
    <dgm:cxn modelId="{98547296-C74D-4DDB-98F4-2EE0BF74F868}" type="presOf" srcId="{66A18C23-ACD7-4734-B870-99796A1EE4D5}" destId="{A908A96B-40B0-4AA6-8CC4-E773A227CC96}" srcOrd="0" destOrd="1" presId="urn:microsoft.com/office/officeart/2005/8/layout/default"/>
    <dgm:cxn modelId="{F047A99F-34B2-4B9B-88DE-FD8DCFA34BDF}" srcId="{F0F8C4A7-99CD-4F5A-AD42-2B866B08A67E}" destId="{2385421C-21FC-4730-B577-FD2E07EEF727}" srcOrd="5" destOrd="0" parTransId="{ABBC7397-3DCD-4F24-9A80-E829B31F65F8}" sibTransId="{22FDE295-8D35-4DF0-B7C2-6EE45699D8D7}"/>
    <dgm:cxn modelId="{3A1D39A1-DFDD-4738-A62A-9D6C74DF7B21}" srcId="{F0F8C4A7-99CD-4F5A-AD42-2B866B08A67E}" destId="{732330D5-D64C-4B7B-8124-9C10FE2D258D}" srcOrd="0" destOrd="0" parTransId="{A5AD0EF9-6915-41D7-951C-6AEEE67629B9}" sibTransId="{F3448B11-1975-49DB-B9DB-EC84415BFAAC}"/>
    <dgm:cxn modelId="{F54B97A3-E42F-4DC5-B48E-5E9677FB1064}" type="presOf" srcId="{2385421C-21FC-4730-B577-FD2E07EEF727}" destId="{84FCF250-5B48-491E-A77F-17D22D81CFB0}" srcOrd="0" destOrd="0" presId="urn:microsoft.com/office/officeart/2005/8/layout/default"/>
    <dgm:cxn modelId="{A83474B6-D242-4551-994B-C3373A3990E7}" type="presOf" srcId="{08D8D7E6-57D3-40C4-A980-42F4E815DB16}" destId="{6AC64816-30DF-4CFD-800F-E7A3D560BF51}" srcOrd="0" destOrd="0" presId="urn:microsoft.com/office/officeart/2005/8/layout/default"/>
    <dgm:cxn modelId="{29C311BB-D672-4C58-8A3E-6957C564EF2A}" type="presOf" srcId="{6C5B76F9-93E9-49FC-8F68-8003D62506DD}" destId="{3D1D0ADC-4278-4940-B378-ADD375DB4EA2}" srcOrd="0" destOrd="0" presId="urn:microsoft.com/office/officeart/2005/8/layout/default"/>
    <dgm:cxn modelId="{A25FCAD0-7FE2-4CF4-AF8E-F80957FA7AED}" srcId="{7A363360-82A0-4230-9073-468C362AD693}" destId="{66A18C23-ACD7-4734-B870-99796A1EE4D5}" srcOrd="0" destOrd="0" parTransId="{77CB9D89-6828-4C5D-AC41-C1EE492D31D6}" sibTransId="{B2E742F3-9694-4985-9D8E-009DF5D8EFE8}"/>
    <dgm:cxn modelId="{1FA370E0-A4BE-4313-ADDA-89A5F53C87FD}" type="presOf" srcId="{D50636CC-036E-48D5-8586-E55983B2D74C}" destId="{A908A96B-40B0-4AA6-8CC4-E773A227CC96}" srcOrd="0" destOrd="2" presId="urn:microsoft.com/office/officeart/2005/8/layout/default"/>
    <dgm:cxn modelId="{A44043FD-BD45-49F1-990C-490D04C40B88}" type="presOf" srcId="{A7DCCFF7-50D4-4C84-ACBE-35C07D423F79}" destId="{DECA849F-8F57-4DFD-A1FF-E4195E4C840B}" srcOrd="0" destOrd="0" presId="urn:microsoft.com/office/officeart/2005/8/layout/default"/>
    <dgm:cxn modelId="{8B6972D1-77CA-4F4C-A4D0-0542AC7BF260}" type="presParOf" srcId="{EAB94871-A89E-4F98-9C81-CC533468C9D1}" destId="{E44193BB-893A-4A1A-983E-0491ABAB6655}" srcOrd="0" destOrd="0" presId="urn:microsoft.com/office/officeart/2005/8/layout/default"/>
    <dgm:cxn modelId="{8FC3F831-CB11-4733-A680-77A1FB1BA518}" type="presParOf" srcId="{EAB94871-A89E-4F98-9C81-CC533468C9D1}" destId="{78126835-87D5-4E47-A4F2-FE820BFFA72B}" srcOrd="1" destOrd="0" presId="urn:microsoft.com/office/officeart/2005/8/layout/default"/>
    <dgm:cxn modelId="{77E68220-4C80-404C-B8CA-1A6ABC9DE8A0}" type="presParOf" srcId="{EAB94871-A89E-4F98-9C81-CC533468C9D1}" destId="{3D1D0ADC-4278-4940-B378-ADD375DB4EA2}" srcOrd="2" destOrd="0" presId="urn:microsoft.com/office/officeart/2005/8/layout/default"/>
    <dgm:cxn modelId="{A99F43D0-F74A-4943-92F2-3FEA284E034D}" type="presParOf" srcId="{EAB94871-A89E-4F98-9C81-CC533468C9D1}" destId="{0B54E0A4-6570-4193-8B26-2967D695095C}" srcOrd="3" destOrd="0" presId="urn:microsoft.com/office/officeart/2005/8/layout/default"/>
    <dgm:cxn modelId="{5B59A69C-6A9E-4D3B-B65E-9ACE218AAD07}" type="presParOf" srcId="{EAB94871-A89E-4F98-9C81-CC533468C9D1}" destId="{A908A96B-40B0-4AA6-8CC4-E773A227CC96}" srcOrd="4" destOrd="0" presId="urn:microsoft.com/office/officeart/2005/8/layout/default"/>
    <dgm:cxn modelId="{906FD2C6-8693-46E1-8765-6C648C8D73CB}" type="presParOf" srcId="{EAB94871-A89E-4F98-9C81-CC533468C9D1}" destId="{D4970721-639F-4BD1-9052-BE496872AE4F}" srcOrd="5" destOrd="0" presId="urn:microsoft.com/office/officeart/2005/8/layout/default"/>
    <dgm:cxn modelId="{FF3BBE17-8E5C-4BBE-8A96-2568D4AEC00B}" type="presParOf" srcId="{EAB94871-A89E-4F98-9C81-CC533468C9D1}" destId="{DECA849F-8F57-4DFD-A1FF-E4195E4C840B}" srcOrd="6" destOrd="0" presId="urn:microsoft.com/office/officeart/2005/8/layout/default"/>
    <dgm:cxn modelId="{A06FF15B-D96F-4932-B576-88C26150F197}" type="presParOf" srcId="{EAB94871-A89E-4F98-9C81-CC533468C9D1}" destId="{82690870-E65C-4378-8122-A8EFAAB18E99}" srcOrd="7" destOrd="0" presId="urn:microsoft.com/office/officeart/2005/8/layout/default"/>
    <dgm:cxn modelId="{0853ECC3-B7FC-4834-BFC3-9FDDB6C2DFDA}" type="presParOf" srcId="{EAB94871-A89E-4F98-9C81-CC533468C9D1}" destId="{6AC64816-30DF-4CFD-800F-E7A3D560BF51}" srcOrd="8" destOrd="0" presId="urn:microsoft.com/office/officeart/2005/8/layout/default"/>
    <dgm:cxn modelId="{D6E5E9C5-EFE9-4EFF-8045-D94F18DE8A0A}" type="presParOf" srcId="{EAB94871-A89E-4F98-9C81-CC533468C9D1}" destId="{73BFF30F-C969-48C3-A4E7-DA5F49A46F0B}" srcOrd="9" destOrd="0" presId="urn:microsoft.com/office/officeart/2005/8/layout/default"/>
    <dgm:cxn modelId="{A58B1A61-900E-42F6-9519-3FAEAEDE3788}" type="presParOf" srcId="{EAB94871-A89E-4F98-9C81-CC533468C9D1}" destId="{84FCF250-5B48-491E-A77F-17D22D81CFB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F8C4A7-99CD-4F5A-AD42-2B866B08A67E}"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B4AA5838-802C-4476-9694-DE25188A9E21}">
      <dgm:prSet/>
      <dgm:spPr>
        <a:solidFill>
          <a:srgbClr val="013668"/>
        </a:solidFill>
      </dgm:spPr>
      <dgm:t>
        <a:bodyPr/>
        <a:lstStyle/>
        <a:p>
          <a:pPr>
            <a:buNone/>
          </a:pPr>
          <a:r>
            <a:rPr lang="en-US" b="0" i="0" u="none"/>
            <a:t>Design must pass 100% of the practical FSAE Tech tests applicable to Phase One subsystems. </a:t>
          </a:r>
          <a:endParaRPr lang="en-US" b="0" i="0"/>
        </a:p>
      </dgm:t>
    </dgm:pt>
    <dgm:pt modelId="{50C454C5-BF38-4EFC-ACC5-EAFE7B4631C5}" type="parTrans" cxnId="{08169E3B-E7EE-41A7-A469-B9C24E49B803}">
      <dgm:prSet/>
      <dgm:spPr/>
      <dgm:t>
        <a:bodyPr/>
        <a:lstStyle/>
        <a:p>
          <a:endParaRPr lang="en-US"/>
        </a:p>
      </dgm:t>
    </dgm:pt>
    <dgm:pt modelId="{8C720B02-3F73-4695-85BE-3B5B55E22F86}" type="sibTrans" cxnId="{08169E3B-E7EE-41A7-A469-B9C24E49B803}">
      <dgm:prSet/>
      <dgm:spPr/>
      <dgm:t>
        <a:bodyPr/>
        <a:lstStyle/>
        <a:p>
          <a:endParaRPr lang="en-US"/>
        </a:p>
      </dgm:t>
    </dgm:pt>
    <dgm:pt modelId="{DD50ECF7-467F-4ED3-8D58-647CE12A97B8}">
      <dgm:prSet/>
      <dgm:spPr>
        <a:solidFill>
          <a:srgbClr val="013668"/>
        </a:solidFill>
      </dgm:spPr>
      <dgm:t>
        <a:bodyPr/>
        <a:lstStyle/>
        <a:p>
          <a:pPr>
            <a:buNone/>
          </a:pPr>
          <a:r>
            <a:rPr lang="en-US" b="0" i="0" u="none"/>
            <a:t>Design must be completed by April 24, 2026.</a:t>
          </a:r>
          <a:endParaRPr lang="en-US" b="0" i="0"/>
        </a:p>
      </dgm:t>
    </dgm:pt>
    <dgm:pt modelId="{60334819-087C-4B3B-9982-F813DDB97FAF}" type="parTrans" cxnId="{1217CD91-5B78-4B36-B286-01647CC10A8C}">
      <dgm:prSet/>
      <dgm:spPr/>
      <dgm:t>
        <a:bodyPr/>
        <a:lstStyle/>
        <a:p>
          <a:endParaRPr lang="en-US"/>
        </a:p>
      </dgm:t>
    </dgm:pt>
    <dgm:pt modelId="{CF2970A2-0756-4C21-B477-06C2580816FA}" type="sibTrans" cxnId="{1217CD91-5B78-4B36-B286-01647CC10A8C}">
      <dgm:prSet/>
      <dgm:spPr/>
      <dgm:t>
        <a:bodyPr/>
        <a:lstStyle/>
        <a:p>
          <a:endParaRPr lang="en-US"/>
        </a:p>
      </dgm:t>
    </dgm:pt>
    <dgm:pt modelId="{0DBCC35B-4313-4A55-980D-75A68BBF5D3E}">
      <dgm:prSet/>
      <dgm:spPr>
        <a:solidFill>
          <a:srgbClr val="B49763"/>
        </a:solidFill>
      </dgm:spPr>
      <dgm:t>
        <a:bodyPr/>
        <a:lstStyle/>
        <a:p>
          <a:pPr>
            <a:buNone/>
          </a:pPr>
          <a:r>
            <a:rPr lang="en-US" b="0" i="0" u="none"/>
            <a:t>There must be 0 safety infractions during the design and manufacture of the rolling chassis. </a:t>
          </a:r>
          <a:endParaRPr lang="en-US" b="0" i="0"/>
        </a:p>
      </dgm:t>
    </dgm:pt>
    <dgm:pt modelId="{2464DD06-34D7-4AC7-8D3B-3098A7BA6885}" type="parTrans" cxnId="{0CAC209F-0CA0-443E-910E-6F69694EA0C6}">
      <dgm:prSet/>
      <dgm:spPr/>
      <dgm:t>
        <a:bodyPr/>
        <a:lstStyle/>
        <a:p>
          <a:endParaRPr lang="en-US"/>
        </a:p>
      </dgm:t>
    </dgm:pt>
    <dgm:pt modelId="{B701EF04-6BBE-41AB-9E8E-562D4E436D33}" type="sibTrans" cxnId="{0CAC209F-0CA0-443E-910E-6F69694EA0C6}">
      <dgm:prSet/>
      <dgm:spPr/>
      <dgm:t>
        <a:bodyPr/>
        <a:lstStyle/>
        <a:p>
          <a:endParaRPr lang="en-US"/>
        </a:p>
      </dgm:t>
    </dgm:pt>
    <dgm:pt modelId="{1467C479-5F87-4EE3-94D1-ADA8CD6A7514}">
      <dgm:prSet/>
      <dgm:spPr>
        <a:solidFill>
          <a:srgbClr val="013668"/>
        </a:solidFill>
      </dgm:spPr>
      <dgm:t>
        <a:bodyPr/>
        <a:lstStyle/>
        <a:p>
          <a:pPr>
            <a:buNone/>
          </a:pPr>
          <a:r>
            <a:rPr lang="en-US" b="0" i="0" u="none"/>
            <a:t>A minimum of $18,000 must be raised for the project.</a:t>
          </a:r>
          <a:endParaRPr lang="en-US" b="0" i="0"/>
        </a:p>
      </dgm:t>
    </dgm:pt>
    <dgm:pt modelId="{823FE08F-94BC-4C8A-B293-3897B0D6ABEB}" type="parTrans" cxnId="{10EA1E84-1FAC-440B-A979-5E22292E55C4}">
      <dgm:prSet/>
      <dgm:spPr/>
      <dgm:t>
        <a:bodyPr/>
        <a:lstStyle/>
        <a:p>
          <a:endParaRPr lang="en-US"/>
        </a:p>
      </dgm:t>
    </dgm:pt>
    <dgm:pt modelId="{CB1E536A-A96A-4F72-AECC-C0431A6386AD}" type="sibTrans" cxnId="{10EA1E84-1FAC-440B-A979-5E22292E55C4}">
      <dgm:prSet/>
      <dgm:spPr/>
      <dgm:t>
        <a:bodyPr/>
        <a:lstStyle/>
        <a:p>
          <a:endParaRPr lang="en-US"/>
        </a:p>
      </dgm:t>
    </dgm:pt>
    <dgm:pt modelId="{57CEAAF5-C0EC-4FF0-B35A-1579ECF5EA3E}">
      <dgm:prSet/>
      <dgm:spPr>
        <a:solidFill>
          <a:srgbClr val="013668"/>
        </a:solidFill>
      </dgm:spPr>
      <dgm:t>
        <a:bodyPr/>
        <a:lstStyle/>
        <a:p>
          <a:pPr>
            <a:buNone/>
          </a:pPr>
          <a:r>
            <a:rPr lang="en-US" b="0" i="0" u="none"/>
            <a:t>Vehicle does not roll when tilted 60 degrees to the horizontal, corresponding to 1.7g cornering.</a:t>
          </a:r>
          <a:r>
            <a:rPr lang="en-US" b="0" i="0"/>
            <a:t>​</a:t>
          </a:r>
        </a:p>
      </dgm:t>
    </dgm:pt>
    <dgm:pt modelId="{3789C556-8FB2-493E-94ED-05A7A549697A}" type="parTrans" cxnId="{2789F3AE-9B5C-4F16-B8FF-C85938FF24FE}">
      <dgm:prSet/>
      <dgm:spPr/>
      <dgm:t>
        <a:bodyPr/>
        <a:lstStyle/>
        <a:p>
          <a:endParaRPr lang="en-US"/>
        </a:p>
      </dgm:t>
    </dgm:pt>
    <dgm:pt modelId="{53A0E294-8A75-4B01-8201-0B9B720ED624}" type="sibTrans" cxnId="{2789F3AE-9B5C-4F16-B8FF-C85938FF24FE}">
      <dgm:prSet/>
      <dgm:spPr/>
      <dgm:t>
        <a:bodyPr/>
        <a:lstStyle/>
        <a:p>
          <a:endParaRPr lang="en-US"/>
        </a:p>
      </dgm:t>
    </dgm:pt>
    <dgm:pt modelId="{DEE8173D-E83E-4711-A7FC-A75F9145FDCB}">
      <dgm:prSet/>
      <dgm:spPr>
        <a:solidFill>
          <a:srgbClr val="B49763"/>
        </a:solidFill>
      </dgm:spPr>
      <dgm:t>
        <a:bodyPr/>
        <a:lstStyle/>
        <a:p>
          <a:pPr>
            <a:buNone/>
          </a:pPr>
          <a:r>
            <a:rPr lang="en-US" b="0" i="0" u="none"/>
            <a:t>Design must be made such of 25% or more of the rolling chassis weight is recyclable at the end of the vehicle’s life cycle.</a:t>
          </a:r>
          <a:r>
            <a:rPr lang="en-US" b="0" i="0"/>
            <a:t>​</a:t>
          </a:r>
        </a:p>
      </dgm:t>
    </dgm:pt>
    <dgm:pt modelId="{F5162D5C-5347-4D6C-8D58-254B679212AF}" type="parTrans" cxnId="{0F0300B8-3279-4936-8B9E-B2F7CE13AE3F}">
      <dgm:prSet/>
      <dgm:spPr/>
      <dgm:t>
        <a:bodyPr/>
        <a:lstStyle/>
        <a:p>
          <a:endParaRPr lang="en-US"/>
        </a:p>
      </dgm:t>
    </dgm:pt>
    <dgm:pt modelId="{FF41A922-D32E-496D-A1E7-4AEFD78CC586}" type="sibTrans" cxnId="{0F0300B8-3279-4936-8B9E-B2F7CE13AE3F}">
      <dgm:prSet/>
      <dgm:spPr/>
      <dgm:t>
        <a:bodyPr/>
        <a:lstStyle/>
        <a:p>
          <a:endParaRPr lang="en-US"/>
        </a:p>
      </dgm:t>
    </dgm:pt>
    <dgm:pt modelId="{EAB94871-A89E-4F98-9C81-CC533468C9D1}" type="pres">
      <dgm:prSet presAssocID="{F0F8C4A7-99CD-4F5A-AD42-2B866B08A67E}" presName="diagram" presStyleCnt="0">
        <dgm:presLayoutVars>
          <dgm:dir/>
          <dgm:resizeHandles val="exact"/>
        </dgm:presLayoutVars>
      </dgm:prSet>
      <dgm:spPr/>
    </dgm:pt>
    <dgm:pt modelId="{AB9D3C11-DB6D-4BC3-A118-E0648857081F}" type="pres">
      <dgm:prSet presAssocID="{B4AA5838-802C-4476-9694-DE25188A9E21}" presName="node" presStyleLbl="node1" presStyleIdx="0" presStyleCnt="5">
        <dgm:presLayoutVars>
          <dgm:bulletEnabled val="1"/>
        </dgm:presLayoutVars>
      </dgm:prSet>
      <dgm:spPr/>
    </dgm:pt>
    <dgm:pt modelId="{AC28533F-94B8-472A-A92B-E466B0BE5FC7}" type="pres">
      <dgm:prSet presAssocID="{8C720B02-3F73-4695-85BE-3B5B55E22F86}" presName="sibTrans" presStyleCnt="0"/>
      <dgm:spPr/>
    </dgm:pt>
    <dgm:pt modelId="{4AEC4CB8-D9A0-4761-B0E7-133B7823B474}" type="pres">
      <dgm:prSet presAssocID="{DEE8173D-E83E-4711-A7FC-A75F9145FDCB}" presName="node" presStyleLbl="node1" presStyleIdx="1" presStyleCnt="5">
        <dgm:presLayoutVars>
          <dgm:bulletEnabled val="1"/>
        </dgm:presLayoutVars>
      </dgm:prSet>
      <dgm:spPr/>
    </dgm:pt>
    <dgm:pt modelId="{3D056A06-BF20-434F-A961-A7A10CD088AF}" type="pres">
      <dgm:prSet presAssocID="{FF41A922-D32E-496D-A1E7-4AEFD78CC586}" presName="sibTrans" presStyleCnt="0"/>
      <dgm:spPr/>
    </dgm:pt>
    <dgm:pt modelId="{26C7219E-5D91-4BF8-A268-C174C9F308AB}" type="pres">
      <dgm:prSet presAssocID="{DD50ECF7-467F-4ED3-8D58-647CE12A97B8}" presName="node" presStyleLbl="node1" presStyleIdx="2" presStyleCnt="5">
        <dgm:presLayoutVars>
          <dgm:bulletEnabled val="1"/>
        </dgm:presLayoutVars>
      </dgm:prSet>
      <dgm:spPr/>
    </dgm:pt>
    <dgm:pt modelId="{1B9D2738-8888-465A-B0C3-C5B6F594E22B}" type="pres">
      <dgm:prSet presAssocID="{CF2970A2-0756-4C21-B477-06C2580816FA}" presName="sibTrans" presStyleCnt="0"/>
      <dgm:spPr/>
    </dgm:pt>
    <dgm:pt modelId="{8BCD5246-11F0-45E3-84F8-660091A1E72E}" type="pres">
      <dgm:prSet presAssocID="{0DBCC35B-4313-4A55-980D-75A68BBF5D3E}" presName="node" presStyleLbl="node1" presStyleIdx="3" presStyleCnt="5">
        <dgm:presLayoutVars>
          <dgm:bulletEnabled val="1"/>
        </dgm:presLayoutVars>
      </dgm:prSet>
      <dgm:spPr/>
    </dgm:pt>
    <dgm:pt modelId="{42B23824-21FB-4780-A74B-1D2E60C3A776}" type="pres">
      <dgm:prSet presAssocID="{B701EF04-6BBE-41AB-9E8E-562D4E436D33}" presName="sibTrans" presStyleCnt="0"/>
      <dgm:spPr/>
    </dgm:pt>
    <dgm:pt modelId="{BD087E8F-38ED-4234-9B6F-B45A87D50308}" type="pres">
      <dgm:prSet presAssocID="{1467C479-5F87-4EE3-94D1-ADA8CD6A7514}" presName="node" presStyleLbl="node1" presStyleIdx="4" presStyleCnt="5">
        <dgm:presLayoutVars>
          <dgm:bulletEnabled val="1"/>
        </dgm:presLayoutVars>
      </dgm:prSet>
      <dgm:spPr/>
    </dgm:pt>
  </dgm:ptLst>
  <dgm:cxnLst>
    <dgm:cxn modelId="{F0E3EF1A-7D1C-4A3C-99FE-B91DE0DF4150}" type="presOf" srcId="{57CEAAF5-C0EC-4FF0-B35A-1579ECF5EA3E}" destId="{AB9D3C11-DB6D-4BC3-A118-E0648857081F}" srcOrd="0" destOrd="1" presId="urn:microsoft.com/office/officeart/2005/8/layout/default"/>
    <dgm:cxn modelId="{4C172830-35FD-4221-B6D6-9598E1568806}" type="presOf" srcId="{F0F8C4A7-99CD-4F5A-AD42-2B866B08A67E}" destId="{EAB94871-A89E-4F98-9C81-CC533468C9D1}" srcOrd="0" destOrd="0" presId="urn:microsoft.com/office/officeart/2005/8/layout/default"/>
    <dgm:cxn modelId="{08169E3B-E7EE-41A7-A469-B9C24E49B803}" srcId="{F0F8C4A7-99CD-4F5A-AD42-2B866B08A67E}" destId="{B4AA5838-802C-4476-9694-DE25188A9E21}" srcOrd="0" destOrd="0" parTransId="{50C454C5-BF38-4EFC-ACC5-EAFE7B4631C5}" sibTransId="{8C720B02-3F73-4695-85BE-3B5B55E22F86}"/>
    <dgm:cxn modelId="{CFE42463-22A3-4D13-A8DD-97991F175E99}" type="presOf" srcId="{1467C479-5F87-4EE3-94D1-ADA8CD6A7514}" destId="{BD087E8F-38ED-4234-9B6F-B45A87D50308}" srcOrd="0" destOrd="0" presId="urn:microsoft.com/office/officeart/2005/8/layout/default"/>
    <dgm:cxn modelId="{02109352-1BB1-424E-B30F-75B8369306B2}" type="presOf" srcId="{DEE8173D-E83E-4711-A7FC-A75F9145FDCB}" destId="{4AEC4CB8-D9A0-4761-B0E7-133B7823B474}" srcOrd="0" destOrd="0" presId="urn:microsoft.com/office/officeart/2005/8/layout/default"/>
    <dgm:cxn modelId="{5A7DBC78-BC72-469A-9EE2-1B7F8177012B}" type="presOf" srcId="{0DBCC35B-4313-4A55-980D-75A68BBF5D3E}" destId="{8BCD5246-11F0-45E3-84F8-660091A1E72E}" srcOrd="0" destOrd="0" presId="urn:microsoft.com/office/officeart/2005/8/layout/default"/>
    <dgm:cxn modelId="{10EA1E84-1FAC-440B-A979-5E22292E55C4}" srcId="{F0F8C4A7-99CD-4F5A-AD42-2B866B08A67E}" destId="{1467C479-5F87-4EE3-94D1-ADA8CD6A7514}" srcOrd="4" destOrd="0" parTransId="{823FE08F-94BC-4C8A-B293-3897B0D6ABEB}" sibTransId="{CB1E536A-A96A-4F72-AECC-C0431A6386AD}"/>
    <dgm:cxn modelId="{1217CD91-5B78-4B36-B286-01647CC10A8C}" srcId="{F0F8C4A7-99CD-4F5A-AD42-2B866B08A67E}" destId="{DD50ECF7-467F-4ED3-8D58-647CE12A97B8}" srcOrd="2" destOrd="0" parTransId="{60334819-087C-4B3B-9982-F813DDB97FAF}" sibTransId="{CF2970A2-0756-4C21-B477-06C2580816FA}"/>
    <dgm:cxn modelId="{2BAD0E92-BD92-4C62-B306-EE3DC84B9276}" type="presOf" srcId="{DD50ECF7-467F-4ED3-8D58-647CE12A97B8}" destId="{26C7219E-5D91-4BF8-A268-C174C9F308AB}" srcOrd="0" destOrd="0" presId="urn:microsoft.com/office/officeart/2005/8/layout/default"/>
    <dgm:cxn modelId="{0CAC209F-0CA0-443E-910E-6F69694EA0C6}" srcId="{F0F8C4A7-99CD-4F5A-AD42-2B866B08A67E}" destId="{0DBCC35B-4313-4A55-980D-75A68BBF5D3E}" srcOrd="3" destOrd="0" parTransId="{2464DD06-34D7-4AC7-8D3B-3098A7BA6885}" sibTransId="{B701EF04-6BBE-41AB-9E8E-562D4E436D33}"/>
    <dgm:cxn modelId="{2789F3AE-9B5C-4F16-B8FF-C85938FF24FE}" srcId="{B4AA5838-802C-4476-9694-DE25188A9E21}" destId="{57CEAAF5-C0EC-4FF0-B35A-1579ECF5EA3E}" srcOrd="0" destOrd="0" parTransId="{3789C556-8FB2-493E-94ED-05A7A549697A}" sibTransId="{53A0E294-8A75-4B01-8201-0B9B720ED624}"/>
    <dgm:cxn modelId="{0F0300B8-3279-4936-8B9E-B2F7CE13AE3F}" srcId="{F0F8C4A7-99CD-4F5A-AD42-2B866B08A67E}" destId="{DEE8173D-E83E-4711-A7FC-A75F9145FDCB}" srcOrd="1" destOrd="0" parTransId="{F5162D5C-5347-4D6C-8D58-254B679212AF}" sibTransId="{FF41A922-D32E-496D-A1E7-4AEFD78CC586}"/>
    <dgm:cxn modelId="{E8744DBE-1E95-4865-9EB1-9EE86EC24DA7}" type="presOf" srcId="{B4AA5838-802C-4476-9694-DE25188A9E21}" destId="{AB9D3C11-DB6D-4BC3-A118-E0648857081F}" srcOrd="0" destOrd="0" presId="urn:microsoft.com/office/officeart/2005/8/layout/default"/>
    <dgm:cxn modelId="{EA41073A-82B6-4419-86C5-B6B9C4256C3D}" type="presParOf" srcId="{EAB94871-A89E-4F98-9C81-CC533468C9D1}" destId="{AB9D3C11-DB6D-4BC3-A118-E0648857081F}" srcOrd="0" destOrd="0" presId="urn:microsoft.com/office/officeart/2005/8/layout/default"/>
    <dgm:cxn modelId="{29085815-6F6B-41E4-B4E7-DE18E646650E}" type="presParOf" srcId="{EAB94871-A89E-4F98-9C81-CC533468C9D1}" destId="{AC28533F-94B8-472A-A92B-E466B0BE5FC7}" srcOrd="1" destOrd="0" presId="urn:microsoft.com/office/officeart/2005/8/layout/default"/>
    <dgm:cxn modelId="{321609BB-D9ED-49A2-8272-B5614D781A5D}" type="presParOf" srcId="{EAB94871-A89E-4F98-9C81-CC533468C9D1}" destId="{4AEC4CB8-D9A0-4761-B0E7-133B7823B474}" srcOrd="2" destOrd="0" presId="urn:microsoft.com/office/officeart/2005/8/layout/default"/>
    <dgm:cxn modelId="{B806420B-3118-45B0-942A-E30F87D9CA80}" type="presParOf" srcId="{EAB94871-A89E-4F98-9C81-CC533468C9D1}" destId="{3D056A06-BF20-434F-A961-A7A10CD088AF}" srcOrd="3" destOrd="0" presId="urn:microsoft.com/office/officeart/2005/8/layout/default"/>
    <dgm:cxn modelId="{D3184493-5C67-429E-BEB9-3301CC46ED0C}" type="presParOf" srcId="{EAB94871-A89E-4F98-9C81-CC533468C9D1}" destId="{26C7219E-5D91-4BF8-A268-C174C9F308AB}" srcOrd="4" destOrd="0" presId="urn:microsoft.com/office/officeart/2005/8/layout/default"/>
    <dgm:cxn modelId="{75946DF8-D8C3-480D-AD5B-10D8DA258AB0}" type="presParOf" srcId="{EAB94871-A89E-4F98-9C81-CC533468C9D1}" destId="{1B9D2738-8888-465A-B0C3-C5B6F594E22B}" srcOrd="5" destOrd="0" presId="urn:microsoft.com/office/officeart/2005/8/layout/default"/>
    <dgm:cxn modelId="{5FCF2777-544A-4725-95A2-5AD3DAFF4B48}" type="presParOf" srcId="{EAB94871-A89E-4F98-9C81-CC533468C9D1}" destId="{8BCD5246-11F0-45E3-84F8-660091A1E72E}" srcOrd="6" destOrd="0" presId="urn:microsoft.com/office/officeart/2005/8/layout/default"/>
    <dgm:cxn modelId="{0D055E98-071D-4E04-8C3E-63C29FE6D1C8}" type="presParOf" srcId="{EAB94871-A89E-4F98-9C81-CC533468C9D1}" destId="{42B23824-21FB-4780-A74B-1D2E60C3A776}" srcOrd="7" destOrd="0" presId="urn:microsoft.com/office/officeart/2005/8/layout/default"/>
    <dgm:cxn modelId="{D6A0E228-826D-4B86-84C0-C3F30B14D222}" type="presParOf" srcId="{EAB94871-A89E-4F98-9C81-CC533468C9D1}" destId="{BD087E8F-38ED-4234-9B6F-B45A87D50308}"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F8C4A7-99CD-4F5A-AD42-2B866B08A67E}"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732330D5-D64C-4B7B-8124-9C10FE2D258D}">
      <dgm:prSet/>
      <dgm:spPr>
        <a:solidFill>
          <a:srgbClr val="B49763"/>
        </a:solidFill>
      </dgm:spPr>
      <dgm:t>
        <a:bodyPr/>
        <a:lstStyle/>
        <a:p>
          <a:pPr algn="ctr">
            <a:defRPr cap="all"/>
          </a:pPr>
          <a:r>
            <a:rPr lang="en-US">
              <a:latin typeface="+mn-lt"/>
            </a:rPr>
            <a:t>Design a chassis capable of pulling 1.5g during cornering (in steady state). </a:t>
          </a:r>
        </a:p>
      </dgm:t>
    </dgm:pt>
    <dgm:pt modelId="{A5AD0EF9-6915-41D7-951C-6AEEE67629B9}" type="parTrans" cxnId="{3A1D39A1-DFDD-4738-A62A-9D6C74DF7B21}">
      <dgm:prSet/>
      <dgm:spPr/>
      <dgm:t>
        <a:bodyPr/>
        <a:lstStyle/>
        <a:p>
          <a:endParaRPr lang="en-US"/>
        </a:p>
      </dgm:t>
    </dgm:pt>
    <dgm:pt modelId="{F3448B11-1975-49DB-B9DB-EC84415BFAAC}" type="sibTrans" cxnId="{3A1D39A1-DFDD-4738-A62A-9D6C74DF7B21}">
      <dgm:prSet/>
      <dgm:spPr/>
      <dgm:t>
        <a:bodyPr/>
        <a:lstStyle/>
        <a:p>
          <a:endParaRPr lang="en-US"/>
        </a:p>
      </dgm:t>
    </dgm:pt>
    <dgm:pt modelId="{6C5B76F9-93E9-49FC-8F68-8003D62506DD}">
      <dgm:prSet/>
      <dgm:spPr>
        <a:solidFill>
          <a:srgbClr val="013668"/>
        </a:solidFill>
      </dgm:spPr>
      <dgm:t>
        <a:bodyPr/>
        <a:lstStyle/>
        <a:p>
          <a:pPr>
            <a:defRPr cap="all"/>
          </a:pPr>
          <a:r>
            <a:rPr lang="en-US"/>
            <a:t>Design a rolling chassis with a weight under 135 kg. </a:t>
          </a:r>
        </a:p>
      </dgm:t>
    </dgm:pt>
    <dgm:pt modelId="{C84C9AAC-3841-491A-B557-BF6E3D62A282}" type="parTrans" cxnId="{F3772C4D-B179-4B35-B89F-304097D99B2E}">
      <dgm:prSet/>
      <dgm:spPr/>
      <dgm:t>
        <a:bodyPr/>
        <a:lstStyle/>
        <a:p>
          <a:endParaRPr lang="en-US"/>
        </a:p>
      </dgm:t>
    </dgm:pt>
    <dgm:pt modelId="{5EBA0C73-4B26-4597-954B-6ABE205BDD0F}" type="sibTrans" cxnId="{F3772C4D-B179-4B35-B89F-304097D99B2E}">
      <dgm:prSet/>
      <dgm:spPr/>
      <dgm:t>
        <a:bodyPr/>
        <a:lstStyle/>
        <a:p>
          <a:endParaRPr lang="en-US"/>
        </a:p>
      </dgm:t>
    </dgm:pt>
    <dgm:pt modelId="{7A363360-82A0-4230-9073-468C362AD693}">
      <dgm:prSet/>
      <dgm:spPr>
        <a:solidFill>
          <a:srgbClr val="B49763"/>
        </a:solidFill>
      </dgm:spPr>
      <dgm:t>
        <a:bodyPr/>
        <a:lstStyle/>
        <a:p>
          <a:pPr>
            <a:buNone/>
            <a:defRPr cap="all"/>
          </a:pPr>
          <a:r>
            <a:rPr lang="en-US"/>
            <a:t>Design must complete all Phase One subsystems </a:t>
          </a:r>
        </a:p>
      </dgm:t>
    </dgm:pt>
    <dgm:pt modelId="{B76D0BCD-CCB3-4B57-95B5-B35A7D0FF76E}" type="parTrans" cxnId="{A2F81596-DB79-4564-BE8C-C991B3A1DE47}">
      <dgm:prSet/>
      <dgm:spPr/>
      <dgm:t>
        <a:bodyPr/>
        <a:lstStyle/>
        <a:p>
          <a:endParaRPr lang="en-US"/>
        </a:p>
      </dgm:t>
    </dgm:pt>
    <dgm:pt modelId="{BE60FE42-6A0B-4F43-AF34-C5ABCF358AE1}" type="sibTrans" cxnId="{A2F81596-DB79-4564-BE8C-C991B3A1DE47}">
      <dgm:prSet/>
      <dgm:spPr/>
      <dgm:t>
        <a:bodyPr/>
        <a:lstStyle/>
        <a:p>
          <a:endParaRPr lang="en-US"/>
        </a:p>
      </dgm:t>
    </dgm:pt>
    <dgm:pt modelId="{66A18C23-ACD7-4734-B870-99796A1EE4D5}">
      <dgm:prSet/>
      <dgm:spPr>
        <a:solidFill>
          <a:srgbClr val="B49763"/>
        </a:solidFill>
      </dgm:spPr>
      <dgm:t>
        <a:bodyPr/>
        <a:lstStyle/>
        <a:p>
          <a:pPr>
            <a:buFont typeface="Arial" panose="020B0604020202020204" pitchFamily="34" charset="0"/>
            <a:buChar char="•"/>
          </a:pPr>
          <a:r>
            <a:rPr lang="en-US" b="0" i="0" u="none"/>
            <a:t>Phase One: Frame, Suspension, Brakes, Steering</a:t>
          </a:r>
          <a:endParaRPr lang="en-US"/>
        </a:p>
      </dgm:t>
    </dgm:pt>
    <dgm:pt modelId="{77CB9D89-6828-4C5D-AC41-C1EE492D31D6}" type="parTrans" cxnId="{A25FCAD0-7FE2-4CF4-AF8E-F80957FA7AED}">
      <dgm:prSet/>
      <dgm:spPr/>
      <dgm:t>
        <a:bodyPr/>
        <a:lstStyle/>
        <a:p>
          <a:endParaRPr lang="en-US"/>
        </a:p>
      </dgm:t>
    </dgm:pt>
    <dgm:pt modelId="{B2E742F3-9694-4985-9D8E-009DF5D8EFE8}" type="sibTrans" cxnId="{A25FCAD0-7FE2-4CF4-AF8E-F80957FA7AED}">
      <dgm:prSet/>
      <dgm:spPr/>
      <dgm:t>
        <a:bodyPr/>
        <a:lstStyle/>
        <a:p>
          <a:endParaRPr lang="en-US"/>
        </a:p>
      </dgm:t>
    </dgm:pt>
    <dgm:pt modelId="{D50636CC-036E-48D5-8586-E55983B2D74C}">
      <dgm:prSet/>
      <dgm:spPr>
        <a:solidFill>
          <a:srgbClr val="B49763"/>
        </a:solidFill>
      </dgm:spPr>
      <dgm:t>
        <a:bodyPr/>
        <a:lstStyle/>
        <a:p>
          <a:pPr>
            <a:buFont typeface="Arial" panose="020B0604020202020204" pitchFamily="34" charset="0"/>
            <a:buChar char="•"/>
          </a:pPr>
          <a:r>
            <a:rPr lang="en-US" b="0" i="0" u="none"/>
            <a:t>Phase Two: Powertrain, Drivetrain, Aero package, Electronics</a:t>
          </a:r>
          <a:endParaRPr lang="en-US"/>
        </a:p>
      </dgm:t>
    </dgm:pt>
    <dgm:pt modelId="{D4C47F3A-7754-43B6-86EA-15019212C273}" type="parTrans" cxnId="{41F07607-113A-4746-9792-A212EA891111}">
      <dgm:prSet/>
      <dgm:spPr/>
      <dgm:t>
        <a:bodyPr/>
        <a:lstStyle/>
        <a:p>
          <a:endParaRPr lang="en-US"/>
        </a:p>
      </dgm:t>
    </dgm:pt>
    <dgm:pt modelId="{E4D97829-4AE0-4F4E-A534-24744FCBF6C9}" type="sibTrans" cxnId="{41F07607-113A-4746-9792-A212EA891111}">
      <dgm:prSet/>
      <dgm:spPr/>
      <dgm:t>
        <a:bodyPr/>
        <a:lstStyle/>
        <a:p>
          <a:endParaRPr lang="en-US"/>
        </a:p>
      </dgm:t>
    </dgm:pt>
    <dgm:pt modelId="{A7DCCFF7-50D4-4C84-ACBE-35C07D423F79}">
      <dgm:prSet/>
      <dgm:spPr>
        <a:solidFill>
          <a:srgbClr val="013668"/>
        </a:solidFill>
      </dgm:spPr>
      <dgm:t>
        <a:bodyPr/>
        <a:lstStyle/>
        <a:p>
          <a:pPr>
            <a:buFont typeface="+mj-lt"/>
            <a:buAutoNum type="arabicPeriod" startAt="4"/>
          </a:pPr>
          <a:r>
            <a:rPr lang="en-US" b="0" i="0" u="none"/>
            <a:t>Design must allocate space for Phase Two subsystems by allowing a minimum of 10% tolerance beyond the estimated size of the components. </a:t>
          </a:r>
          <a:endParaRPr lang="en-US"/>
        </a:p>
      </dgm:t>
    </dgm:pt>
    <dgm:pt modelId="{C041F1DB-93D4-4633-9816-9E6AA9649CFF}" type="parTrans" cxnId="{F0496F57-3FAB-4D12-898C-126C62ADEA60}">
      <dgm:prSet/>
      <dgm:spPr/>
      <dgm:t>
        <a:bodyPr/>
        <a:lstStyle/>
        <a:p>
          <a:endParaRPr lang="en-US"/>
        </a:p>
      </dgm:t>
    </dgm:pt>
    <dgm:pt modelId="{1327A5BA-042D-428E-939C-CB7E35D40896}" type="sibTrans" cxnId="{F0496F57-3FAB-4D12-898C-126C62ADEA60}">
      <dgm:prSet/>
      <dgm:spPr/>
      <dgm:t>
        <a:bodyPr/>
        <a:lstStyle/>
        <a:p>
          <a:endParaRPr lang="en-US"/>
        </a:p>
      </dgm:t>
    </dgm:pt>
    <dgm:pt modelId="{08D8D7E6-57D3-40C4-A980-42F4E815DB16}">
      <dgm:prSet/>
      <dgm:spPr>
        <a:solidFill>
          <a:srgbClr val="B49763"/>
        </a:solidFill>
      </dgm:spPr>
      <dgm:t>
        <a:bodyPr/>
        <a:lstStyle/>
        <a:p>
          <a:pPr>
            <a:buNone/>
          </a:pPr>
          <a:r>
            <a:rPr lang="en-US" b="0" i="0" u="none"/>
            <a:t>Design must accommodate drivers from any size between the 5% female (5' tall) and 95% male (6' 1") percentiles.</a:t>
          </a:r>
          <a:endParaRPr lang="en-US"/>
        </a:p>
      </dgm:t>
    </dgm:pt>
    <dgm:pt modelId="{12013A0D-11B7-48A3-918B-845FD2C59AE4}" type="parTrans" cxnId="{8A386271-BEF4-43CB-9A15-610B3E6BEDBF}">
      <dgm:prSet/>
      <dgm:spPr/>
      <dgm:t>
        <a:bodyPr/>
        <a:lstStyle/>
        <a:p>
          <a:endParaRPr lang="en-US"/>
        </a:p>
      </dgm:t>
    </dgm:pt>
    <dgm:pt modelId="{F24682C7-6C7E-47A5-9715-E5B4612FF2B7}" type="sibTrans" cxnId="{8A386271-BEF4-43CB-9A15-610B3E6BEDBF}">
      <dgm:prSet/>
      <dgm:spPr/>
      <dgm:t>
        <a:bodyPr/>
        <a:lstStyle/>
        <a:p>
          <a:endParaRPr lang="en-US"/>
        </a:p>
      </dgm:t>
    </dgm:pt>
    <dgm:pt modelId="{2385421C-21FC-4730-B577-FD2E07EEF727}">
      <dgm:prSet/>
      <dgm:spPr>
        <a:solidFill>
          <a:srgbClr val="013668"/>
        </a:solidFill>
      </dgm:spPr>
      <dgm:t>
        <a:bodyPr/>
        <a:lstStyle/>
        <a:p>
          <a:pPr>
            <a:buNone/>
          </a:pPr>
          <a:r>
            <a:rPr lang="en-US" b="0" i="0" u="none"/>
            <a:t>Design a chassis that twists less than 20% roll compliance at maximum lateral load.</a:t>
          </a:r>
          <a:endParaRPr lang="en-US"/>
        </a:p>
      </dgm:t>
    </dgm:pt>
    <dgm:pt modelId="{ABBC7397-3DCD-4F24-9A80-E829B31F65F8}" type="parTrans" cxnId="{F047A99F-34B2-4B9B-88DE-FD8DCFA34BDF}">
      <dgm:prSet/>
      <dgm:spPr/>
      <dgm:t>
        <a:bodyPr/>
        <a:lstStyle/>
        <a:p>
          <a:endParaRPr lang="en-US"/>
        </a:p>
      </dgm:t>
    </dgm:pt>
    <dgm:pt modelId="{22FDE295-8D35-4DF0-B7C2-6EE45699D8D7}" type="sibTrans" cxnId="{F047A99F-34B2-4B9B-88DE-FD8DCFA34BDF}">
      <dgm:prSet/>
      <dgm:spPr/>
      <dgm:t>
        <a:bodyPr/>
        <a:lstStyle/>
        <a:p>
          <a:endParaRPr lang="en-US"/>
        </a:p>
      </dgm:t>
    </dgm:pt>
    <dgm:pt modelId="{EAB94871-A89E-4F98-9C81-CC533468C9D1}" type="pres">
      <dgm:prSet presAssocID="{F0F8C4A7-99CD-4F5A-AD42-2B866B08A67E}" presName="diagram" presStyleCnt="0">
        <dgm:presLayoutVars>
          <dgm:dir/>
          <dgm:resizeHandles val="exact"/>
        </dgm:presLayoutVars>
      </dgm:prSet>
      <dgm:spPr/>
    </dgm:pt>
    <dgm:pt modelId="{E44193BB-893A-4A1A-983E-0491ABAB6655}" type="pres">
      <dgm:prSet presAssocID="{732330D5-D64C-4B7B-8124-9C10FE2D258D}" presName="node" presStyleLbl="node1" presStyleIdx="0" presStyleCnt="6">
        <dgm:presLayoutVars>
          <dgm:bulletEnabled val="1"/>
        </dgm:presLayoutVars>
      </dgm:prSet>
      <dgm:spPr/>
    </dgm:pt>
    <dgm:pt modelId="{78126835-87D5-4E47-A4F2-FE820BFFA72B}" type="pres">
      <dgm:prSet presAssocID="{F3448B11-1975-49DB-B9DB-EC84415BFAAC}" presName="sibTrans" presStyleCnt="0"/>
      <dgm:spPr/>
    </dgm:pt>
    <dgm:pt modelId="{3D1D0ADC-4278-4940-B378-ADD375DB4EA2}" type="pres">
      <dgm:prSet presAssocID="{6C5B76F9-93E9-49FC-8F68-8003D62506DD}" presName="node" presStyleLbl="node1" presStyleIdx="1" presStyleCnt="6">
        <dgm:presLayoutVars>
          <dgm:bulletEnabled val="1"/>
        </dgm:presLayoutVars>
      </dgm:prSet>
      <dgm:spPr/>
    </dgm:pt>
    <dgm:pt modelId="{0B54E0A4-6570-4193-8B26-2967D695095C}" type="pres">
      <dgm:prSet presAssocID="{5EBA0C73-4B26-4597-954B-6ABE205BDD0F}" presName="sibTrans" presStyleCnt="0"/>
      <dgm:spPr/>
    </dgm:pt>
    <dgm:pt modelId="{A908A96B-40B0-4AA6-8CC4-E773A227CC96}" type="pres">
      <dgm:prSet presAssocID="{7A363360-82A0-4230-9073-468C362AD693}" presName="node" presStyleLbl="node1" presStyleIdx="2" presStyleCnt="6">
        <dgm:presLayoutVars>
          <dgm:bulletEnabled val="1"/>
        </dgm:presLayoutVars>
      </dgm:prSet>
      <dgm:spPr/>
    </dgm:pt>
    <dgm:pt modelId="{D4970721-639F-4BD1-9052-BE496872AE4F}" type="pres">
      <dgm:prSet presAssocID="{BE60FE42-6A0B-4F43-AF34-C5ABCF358AE1}" presName="sibTrans" presStyleCnt="0"/>
      <dgm:spPr/>
    </dgm:pt>
    <dgm:pt modelId="{DECA849F-8F57-4DFD-A1FF-E4195E4C840B}" type="pres">
      <dgm:prSet presAssocID="{A7DCCFF7-50D4-4C84-ACBE-35C07D423F79}" presName="node" presStyleLbl="node1" presStyleIdx="3" presStyleCnt="6">
        <dgm:presLayoutVars>
          <dgm:bulletEnabled val="1"/>
        </dgm:presLayoutVars>
      </dgm:prSet>
      <dgm:spPr/>
    </dgm:pt>
    <dgm:pt modelId="{82690870-E65C-4378-8122-A8EFAAB18E99}" type="pres">
      <dgm:prSet presAssocID="{1327A5BA-042D-428E-939C-CB7E35D40896}" presName="sibTrans" presStyleCnt="0"/>
      <dgm:spPr/>
    </dgm:pt>
    <dgm:pt modelId="{6AC64816-30DF-4CFD-800F-E7A3D560BF51}" type="pres">
      <dgm:prSet presAssocID="{08D8D7E6-57D3-40C4-A980-42F4E815DB16}" presName="node" presStyleLbl="node1" presStyleIdx="4" presStyleCnt="6">
        <dgm:presLayoutVars>
          <dgm:bulletEnabled val="1"/>
        </dgm:presLayoutVars>
      </dgm:prSet>
      <dgm:spPr/>
    </dgm:pt>
    <dgm:pt modelId="{73BFF30F-C969-48C3-A4E7-DA5F49A46F0B}" type="pres">
      <dgm:prSet presAssocID="{F24682C7-6C7E-47A5-9715-E5B4612FF2B7}" presName="sibTrans" presStyleCnt="0"/>
      <dgm:spPr/>
    </dgm:pt>
    <dgm:pt modelId="{84FCF250-5B48-491E-A77F-17D22D81CFB0}" type="pres">
      <dgm:prSet presAssocID="{2385421C-21FC-4730-B577-FD2E07EEF727}" presName="node" presStyleLbl="node1" presStyleIdx="5" presStyleCnt="6">
        <dgm:presLayoutVars>
          <dgm:bulletEnabled val="1"/>
        </dgm:presLayoutVars>
      </dgm:prSet>
      <dgm:spPr/>
    </dgm:pt>
  </dgm:ptLst>
  <dgm:cxnLst>
    <dgm:cxn modelId="{41F07607-113A-4746-9792-A212EA891111}" srcId="{7A363360-82A0-4230-9073-468C362AD693}" destId="{D50636CC-036E-48D5-8586-E55983B2D74C}" srcOrd="1" destOrd="0" parTransId="{D4C47F3A-7754-43B6-86EA-15019212C273}" sibTransId="{E4D97829-4AE0-4F4E-A534-24744FCBF6C9}"/>
    <dgm:cxn modelId="{4C172830-35FD-4221-B6D6-9598E1568806}" type="presOf" srcId="{F0F8C4A7-99CD-4F5A-AD42-2B866B08A67E}" destId="{EAB94871-A89E-4F98-9C81-CC533468C9D1}" srcOrd="0" destOrd="0" presId="urn:microsoft.com/office/officeart/2005/8/layout/default"/>
    <dgm:cxn modelId="{C53AD03B-A02A-4222-880C-CFAE5499CEF4}" type="presOf" srcId="{7A363360-82A0-4230-9073-468C362AD693}" destId="{A908A96B-40B0-4AA6-8CC4-E773A227CC96}" srcOrd="0" destOrd="0" presId="urn:microsoft.com/office/officeart/2005/8/layout/default"/>
    <dgm:cxn modelId="{F3772C4D-B179-4B35-B89F-304097D99B2E}" srcId="{F0F8C4A7-99CD-4F5A-AD42-2B866B08A67E}" destId="{6C5B76F9-93E9-49FC-8F68-8003D62506DD}" srcOrd="1" destOrd="0" parTransId="{C84C9AAC-3841-491A-B557-BF6E3D62A282}" sibTransId="{5EBA0C73-4B26-4597-954B-6ABE205BDD0F}"/>
    <dgm:cxn modelId="{8A386271-BEF4-43CB-9A15-610B3E6BEDBF}" srcId="{F0F8C4A7-99CD-4F5A-AD42-2B866B08A67E}" destId="{08D8D7E6-57D3-40C4-A980-42F4E815DB16}" srcOrd="4" destOrd="0" parTransId="{12013A0D-11B7-48A3-918B-845FD2C59AE4}" sibTransId="{F24682C7-6C7E-47A5-9715-E5B4612FF2B7}"/>
    <dgm:cxn modelId="{F0496F57-3FAB-4D12-898C-126C62ADEA60}" srcId="{F0F8C4A7-99CD-4F5A-AD42-2B866B08A67E}" destId="{A7DCCFF7-50D4-4C84-ACBE-35C07D423F79}" srcOrd="3" destOrd="0" parTransId="{C041F1DB-93D4-4633-9816-9E6AA9649CFF}" sibTransId="{1327A5BA-042D-428E-939C-CB7E35D40896}"/>
    <dgm:cxn modelId="{C9B3B859-3549-4D06-BA74-B38B8A1F038A}" type="presOf" srcId="{732330D5-D64C-4B7B-8124-9C10FE2D258D}" destId="{E44193BB-893A-4A1A-983E-0491ABAB6655}" srcOrd="0" destOrd="0" presId="urn:microsoft.com/office/officeart/2005/8/layout/default"/>
    <dgm:cxn modelId="{A2F81596-DB79-4564-BE8C-C991B3A1DE47}" srcId="{F0F8C4A7-99CD-4F5A-AD42-2B866B08A67E}" destId="{7A363360-82A0-4230-9073-468C362AD693}" srcOrd="2" destOrd="0" parTransId="{B76D0BCD-CCB3-4B57-95B5-B35A7D0FF76E}" sibTransId="{BE60FE42-6A0B-4F43-AF34-C5ABCF358AE1}"/>
    <dgm:cxn modelId="{98547296-C74D-4DDB-98F4-2EE0BF74F868}" type="presOf" srcId="{66A18C23-ACD7-4734-B870-99796A1EE4D5}" destId="{A908A96B-40B0-4AA6-8CC4-E773A227CC96}" srcOrd="0" destOrd="1" presId="urn:microsoft.com/office/officeart/2005/8/layout/default"/>
    <dgm:cxn modelId="{F047A99F-34B2-4B9B-88DE-FD8DCFA34BDF}" srcId="{F0F8C4A7-99CD-4F5A-AD42-2B866B08A67E}" destId="{2385421C-21FC-4730-B577-FD2E07EEF727}" srcOrd="5" destOrd="0" parTransId="{ABBC7397-3DCD-4F24-9A80-E829B31F65F8}" sibTransId="{22FDE295-8D35-4DF0-B7C2-6EE45699D8D7}"/>
    <dgm:cxn modelId="{3A1D39A1-DFDD-4738-A62A-9D6C74DF7B21}" srcId="{F0F8C4A7-99CD-4F5A-AD42-2B866B08A67E}" destId="{732330D5-D64C-4B7B-8124-9C10FE2D258D}" srcOrd="0" destOrd="0" parTransId="{A5AD0EF9-6915-41D7-951C-6AEEE67629B9}" sibTransId="{F3448B11-1975-49DB-B9DB-EC84415BFAAC}"/>
    <dgm:cxn modelId="{F54B97A3-E42F-4DC5-B48E-5E9677FB1064}" type="presOf" srcId="{2385421C-21FC-4730-B577-FD2E07EEF727}" destId="{84FCF250-5B48-491E-A77F-17D22D81CFB0}" srcOrd="0" destOrd="0" presId="urn:microsoft.com/office/officeart/2005/8/layout/default"/>
    <dgm:cxn modelId="{A83474B6-D242-4551-994B-C3373A3990E7}" type="presOf" srcId="{08D8D7E6-57D3-40C4-A980-42F4E815DB16}" destId="{6AC64816-30DF-4CFD-800F-E7A3D560BF51}" srcOrd="0" destOrd="0" presId="urn:microsoft.com/office/officeart/2005/8/layout/default"/>
    <dgm:cxn modelId="{29C311BB-D672-4C58-8A3E-6957C564EF2A}" type="presOf" srcId="{6C5B76F9-93E9-49FC-8F68-8003D62506DD}" destId="{3D1D0ADC-4278-4940-B378-ADD375DB4EA2}" srcOrd="0" destOrd="0" presId="urn:microsoft.com/office/officeart/2005/8/layout/default"/>
    <dgm:cxn modelId="{A25FCAD0-7FE2-4CF4-AF8E-F80957FA7AED}" srcId="{7A363360-82A0-4230-9073-468C362AD693}" destId="{66A18C23-ACD7-4734-B870-99796A1EE4D5}" srcOrd="0" destOrd="0" parTransId="{77CB9D89-6828-4C5D-AC41-C1EE492D31D6}" sibTransId="{B2E742F3-9694-4985-9D8E-009DF5D8EFE8}"/>
    <dgm:cxn modelId="{1FA370E0-A4BE-4313-ADDA-89A5F53C87FD}" type="presOf" srcId="{D50636CC-036E-48D5-8586-E55983B2D74C}" destId="{A908A96B-40B0-4AA6-8CC4-E773A227CC96}" srcOrd="0" destOrd="2" presId="urn:microsoft.com/office/officeart/2005/8/layout/default"/>
    <dgm:cxn modelId="{A44043FD-BD45-49F1-990C-490D04C40B88}" type="presOf" srcId="{A7DCCFF7-50D4-4C84-ACBE-35C07D423F79}" destId="{DECA849F-8F57-4DFD-A1FF-E4195E4C840B}" srcOrd="0" destOrd="0" presId="urn:microsoft.com/office/officeart/2005/8/layout/default"/>
    <dgm:cxn modelId="{8B6972D1-77CA-4F4C-A4D0-0542AC7BF260}" type="presParOf" srcId="{EAB94871-A89E-4F98-9C81-CC533468C9D1}" destId="{E44193BB-893A-4A1A-983E-0491ABAB6655}" srcOrd="0" destOrd="0" presId="urn:microsoft.com/office/officeart/2005/8/layout/default"/>
    <dgm:cxn modelId="{8FC3F831-CB11-4733-A680-77A1FB1BA518}" type="presParOf" srcId="{EAB94871-A89E-4F98-9C81-CC533468C9D1}" destId="{78126835-87D5-4E47-A4F2-FE820BFFA72B}" srcOrd="1" destOrd="0" presId="urn:microsoft.com/office/officeart/2005/8/layout/default"/>
    <dgm:cxn modelId="{77E68220-4C80-404C-B8CA-1A6ABC9DE8A0}" type="presParOf" srcId="{EAB94871-A89E-4F98-9C81-CC533468C9D1}" destId="{3D1D0ADC-4278-4940-B378-ADD375DB4EA2}" srcOrd="2" destOrd="0" presId="urn:microsoft.com/office/officeart/2005/8/layout/default"/>
    <dgm:cxn modelId="{A99F43D0-F74A-4943-92F2-3FEA284E034D}" type="presParOf" srcId="{EAB94871-A89E-4F98-9C81-CC533468C9D1}" destId="{0B54E0A4-6570-4193-8B26-2967D695095C}" srcOrd="3" destOrd="0" presId="urn:microsoft.com/office/officeart/2005/8/layout/default"/>
    <dgm:cxn modelId="{5B59A69C-6A9E-4D3B-B65E-9ACE218AAD07}" type="presParOf" srcId="{EAB94871-A89E-4F98-9C81-CC533468C9D1}" destId="{A908A96B-40B0-4AA6-8CC4-E773A227CC96}" srcOrd="4" destOrd="0" presId="urn:microsoft.com/office/officeart/2005/8/layout/default"/>
    <dgm:cxn modelId="{906FD2C6-8693-46E1-8765-6C648C8D73CB}" type="presParOf" srcId="{EAB94871-A89E-4F98-9C81-CC533468C9D1}" destId="{D4970721-639F-4BD1-9052-BE496872AE4F}" srcOrd="5" destOrd="0" presId="urn:microsoft.com/office/officeart/2005/8/layout/default"/>
    <dgm:cxn modelId="{FF3BBE17-8E5C-4BBE-8A96-2568D4AEC00B}" type="presParOf" srcId="{EAB94871-A89E-4F98-9C81-CC533468C9D1}" destId="{DECA849F-8F57-4DFD-A1FF-E4195E4C840B}" srcOrd="6" destOrd="0" presId="urn:microsoft.com/office/officeart/2005/8/layout/default"/>
    <dgm:cxn modelId="{A06FF15B-D96F-4932-B576-88C26150F197}" type="presParOf" srcId="{EAB94871-A89E-4F98-9C81-CC533468C9D1}" destId="{82690870-E65C-4378-8122-A8EFAAB18E99}" srcOrd="7" destOrd="0" presId="urn:microsoft.com/office/officeart/2005/8/layout/default"/>
    <dgm:cxn modelId="{0853ECC3-B7FC-4834-BFC3-9FDDB6C2DFDA}" type="presParOf" srcId="{EAB94871-A89E-4F98-9C81-CC533468C9D1}" destId="{6AC64816-30DF-4CFD-800F-E7A3D560BF51}" srcOrd="8" destOrd="0" presId="urn:microsoft.com/office/officeart/2005/8/layout/default"/>
    <dgm:cxn modelId="{D6E5E9C5-EFE9-4EFF-8045-D94F18DE8A0A}" type="presParOf" srcId="{EAB94871-A89E-4F98-9C81-CC533468C9D1}" destId="{73BFF30F-C969-48C3-A4E7-DA5F49A46F0B}" srcOrd="9" destOrd="0" presId="urn:microsoft.com/office/officeart/2005/8/layout/default"/>
    <dgm:cxn modelId="{A58B1A61-900E-42F6-9519-3FAEAEDE3788}" type="presParOf" srcId="{EAB94871-A89E-4F98-9C81-CC533468C9D1}" destId="{84FCF250-5B48-491E-A77F-17D22D81CFB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F8C4A7-99CD-4F5A-AD42-2B866B08A67E}"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B4AA5838-802C-4476-9694-DE25188A9E21}">
      <dgm:prSet/>
      <dgm:spPr>
        <a:solidFill>
          <a:srgbClr val="013668"/>
        </a:solidFill>
      </dgm:spPr>
      <dgm:t>
        <a:bodyPr/>
        <a:lstStyle/>
        <a:p>
          <a:pPr>
            <a:buNone/>
          </a:pPr>
          <a:r>
            <a:rPr lang="en-US" b="0" i="0" u="none"/>
            <a:t>Design must pass 100% of the practical FSAE Tech tests applicable to Phase One subsystems. </a:t>
          </a:r>
          <a:endParaRPr lang="en-US" b="0" i="0"/>
        </a:p>
      </dgm:t>
    </dgm:pt>
    <dgm:pt modelId="{50C454C5-BF38-4EFC-ACC5-EAFE7B4631C5}" type="parTrans" cxnId="{08169E3B-E7EE-41A7-A469-B9C24E49B803}">
      <dgm:prSet/>
      <dgm:spPr/>
      <dgm:t>
        <a:bodyPr/>
        <a:lstStyle/>
        <a:p>
          <a:endParaRPr lang="en-US"/>
        </a:p>
      </dgm:t>
    </dgm:pt>
    <dgm:pt modelId="{8C720B02-3F73-4695-85BE-3B5B55E22F86}" type="sibTrans" cxnId="{08169E3B-E7EE-41A7-A469-B9C24E49B803}">
      <dgm:prSet/>
      <dgm:spPr/>
      <dgm:t>
        <a:bodyPr/>
        <a:lstStyle/>
        <a:p>
          <a:endParaRPr lang="en-US"/>
        </a:p>
      </dgm:t>
    </dgm:pt>
    <dgm:pt modelId="{DD50ECF7-467F-4ED3-8D58-647CE12A97B8}">
      <dgm:prSet/>
      <dgm:spPr>
        <a:solidFill>
          <a:srgbClr val="013668"/>
        </a:solidFill>
      </dgm:spPr>
      <dgm:t>
        <a:bodyPr/>
        <a:lstStyle/>
        <a:p>
          <a:pPr>
            <a:buNone/>
          </a:pPr>
          <a:r>
            <a:rPr lang="en-US" b="0" i="0" u="none"/>
            <a:t>Design must be completed by April 24, 2026.</a:t>
          </a:r>
          <a:endParaRPr lang="en-US" b="0" i="0"/>
        </a:p>
      </dgm:t>
    </dgm:pt>
    <dgm:pt modelId="{60334819-087C-4B3B-9982-F813DDB97FAF}" type="parTrans" cxnId="{1217CD91-5B78-4B36-B286-01647CC10A8C}">
      <dgm:prSet/>
      <dgm:spPr/>
      <dgm:t>
        <a:bodyPr/>
        <a:lstStyle/>
        <a:p>
          <a:endParaRPr lang="en-US"/>
        </a:p>
      </dgm:t>
    </dgm:pt>
    <dgm:pt modelId="{CF2970A2-0756-4C21-B477-06C2580816FA}" type="sibTrans" cxnId="{1217CD91-5B78-4B36-B286-01647CC10A8C}">
      <dgm:prSet/>
      <dgm:spPr/>
      <dgm:t>
        <a:bodyPr/>
        <a:lstStyle/>
        <a:p>
          <a:endParaRPr lang="en-US"/>
        </a:p>
      </dgm:t>
    </dgm:pt>
    <dgm:pt modelId="{0DBCC35B-4313-4A55-980D-75A68BBF5D3E}">
      <dgm:prSet/>
      <dgm:spPr>
        <a:solidFill>
          <a:srgbClr val="B49763"/>
        </a:solidFill>
      </dgm:spPr>
      <dgm:t>
        <a:bodyPr/>
        <a:lstStyle/>
        <a:p>
          <a:pPr>
            <a:buNone/>
          </a:pPr>
          <a:r>
            <a:rPr lang="en-US" b="0" i="0" u="none"/>
            <a:t>There must be 0 safety infractions during the design and manufacture of the rolling chassis. </a:t>
          </a:r>
          <a:endParaRPr lang="en-US" b="0" i="0"/>
        </a:p>
      </dgm:t>
    </dgm:pt>
    <dgm:pt modelId="{2464DD06-34D7-4AC7-8D3B-3098A7BA6885}" type="parTrans" cxnId="{0CAC209F-0CA0-443E-910E-6F69694EA0C6}">
      <dgm:prSet/>
      <dgm:spPr/>
      <dgm:t>
        <a:bodyPr/>
        <a:lstStyle/>
        <a:p>
          <a:endParaRPr lang="en-US"/>
        </a:p>
      </dgm:t>
    </dgm:pt>
    <dgm:pt modelId="{B701EF04-6BBE-41AB-9E8E-562D4E436D33}" type="sibTrans" cxnId="{0CAC209F-0CA0-443E-910E-6F69694EA0C6}">
      <dgm:prSet/>
      <dgm:spPr/>
      <dgm:t>
        <a:bodyPr/>
        <a:lstStyle/>
        <a:p>
          <a:endParaRPr lang="en-US"/>
        </a:p>
      </dgm:t>
    </dgm:pt>
    <dgm:pt modelId="{1467C479-5F87-4EE3-94D1-ADA8CD6A7514}">
      <dgm:prSet/>
      <dgm:spPr>
        <a:solidFill>
          <a:srgbClr val="013668"/>
        </a:solidFill>
      </dgm:spPr>
      <dgm:t>
        <a:bodyPr/>
        <a:lstStyle/>
        <a:p>
          <a:pPr>
            <a:buNone/>
          </a:pPr>
          <a:r>
            <a:rPr lang="en-US" b="0" i="0" u="none"/>
            <a:t>A minimum of $18,000 must be raised for the project.</a:t>
          </a:r>
          <a:endParaRPr lang="en-US" b="0" i="0"/>
        </a:p>
      </dgm:t>
    </dgm:pt>
    <dgm:pt modelId="{823FE08F-94BC-4C8A-B293-3897B0D6ABEB}" type="parTrans" cxnId="{10EA1E84-1FAC-440B-A979-5E22292E55C4}">
      <dgm:prSet/>
      <dgm:spPr/>
      <dgm:t>
        <a:bodyPr/>
        <a:lstStyle/>
        <a:p>
          <a:endParaRPr lang="en-US"/>
        </a:p>
      </dgm:t>
    </dgm:pt>
    <dgm:pt modelId="{CB1E536A-A96A-4F72-AECC-C0431A6386AD}" type="sibTrans" cxnId="{10EA1E84-1FAC-440B-A979-5E22292E55C4}">
      <dgm:prSet/>
      <dgm:spPr/>
      <dgm:t>
        <a:bodyPr/>
        <a:lstStyle/>
        <a:p>
          <a:endParaRPr lang="en-US"/>
        </a:p>
      </dgm:t>
    </dgm:pt>
    <dgm:pt modelId="{57CEAAF5-C0EC-4FF0-B35A-1579ECF5EA3E}">
      <dgm:prSet/>
      <dgm:spPr>
        <a:solidFill>
          <a:srgbClr val="013668"/>
        </a:solidFill>
      </dgm:spPr>
      <dgm:t>
        <a:bodyPr/>
        <a:lstStyle/>
        <a:p>
          <a:pPr>
            <a:buNone/>
          </a:pPr>
          <a:r>
            <a:rPr lang="en-US" b="0" i="0" u="none"/>
            <a:t>Vehicle does not roll when tilted 60 degrees to the horizontal, corresponding to 1.7g cornering.</a:t>
          </a:r>
          <a:r>
            <a:rPr lang="en-US" b="0" i="0"/>
            <a:t>​</a:t>
          </a:r>
        </a:p>
      </dgm:t>
    </dgm:pt>
    <dgm:pt modelId="{3789C556-8FB2-493E-94ED-05A7A549697A}" type="parTrans" cxnId="{2789F3AE-9B5C-4F16-B8FF-C85938FF24FE}">
      <dgm:prSet/>
      <dgm:spPr/>
      <dgm:t>
        <a:bodyPr/>
        <a:lstStyle/>
        <a:p>
          <a:endParaRPr lang="en-US"/>
        </a:p>
      </dgm:t>
    </dgm:pt>
    <dgm:pt modelId="{53A0E294-8A75-4B01-8201-0B9B720ED624}" type="sibTrans" cxnId="{2789F3AE-9B5C-4F16-B8FF-C85938FF24FE}">
      <dgm:prSet/>
      <dgm:spPr/>
      <dgm:t>
        <a:bodyPr/>
        <a:lstStyle/>
        <a:p>
          <a:endParaRPr lang="en-US"/>
        </a:p>
      </dgm:t>
    </dgm:pt>
    <dgm:pt modelId="{DEE8173D-E83E-4711-A7FC-A75F9145FDCB}">
      <dgm:prSet/>
      <dgm:spPr>
        <a:solidFill>
          <a:srgbClr val="B49763"/>
        </a:solidFill>
      </dgm:spPr>
      <dgm:t>
        <a:bodyPr/>
        <a:lstStyle/>
        <a:p>
          <a:pPr>
            <a:buNone/>
          </a:pPr>
          <a:r>
            <a:rPr lang="en-US" b="0" i="0" u="none"/>
            <a:t>Design must be made such of 25% or more of the rolling chassis weight is recyclable at the end of the vehicle’s life cycle.</a:t>
          </a:r>
          <a:r>
            <a:rPr lang="en-US" b="0" i="0"/>
            <a:t>​</a:t>
          </a:r>
        </a:p>
      </dgm:t>
    </dgm:pt>
    <dgm:pt modelId="{F5162D5C-5347-4D6C-8D58-254B679212AF}" type="parTrans" cxnId="{0F0300B8-3279-4936-8B9E-B2F7CE13AE3F}">
      <dgm:prSet/>
      <dgm:spPr/>
      <dgm:t>
        <a:bodyPr/>
        <a:lstStyle/>
        <a:p>
          <a:endParaRPr lang="en-US"/>
        </a:p>
      </dgm:t>
    </dgm:pt>
    <dgm:pt modelId="{FF41A922-D32E-496D-A1E7-4AEFD78CC586}" type="sibTrans" cxnId="{0F0300B8-3279-4936-8B9E-B2F7CE13AE3F}">
      <dgm:prSet/>
      <dgm:spPr/>
      <dgm:t>
        <a:bodyPr/>
        <a:lstStyle/>
        <a:p>
          <a:endParaRPr lang="en-US"/>
        </a:p>
      </dgm:t>
    </dgm:pt>
    <dgm:pt modelId="{EAB94871-A89E-4F98-9C81-CC533468C9D1}" type="pres">
      <dgm:prSet presAssocID="{F0F8C4A7-99CD-4F5A-AD42-2B866B08A67E}" presName="diagram" presStyleCnt="0">
        <dgm:presLayoutVars>
          <dgm:dir/>
          <dgm:resizeHandles val="exact"/>
        </dgm:presLayoutVars>
      </dgm:prSet>
      <dgm:spPr/>
    </dgm:pt>
    <dgm:pt modelId="{AB9D3C11-DB6D-4BC3-A118-E0648857081F}" type="pres">
      <dgm:prSet presAssocID="{B4AA5838-802C-4476-9694-DE25188A9E21}" presName="node" presStyleLbl="node1" presStyleIdx="0" presStyleCnt="5">
        <dgm:presLayoutVars>
          <dgm:bulletEnabled val="1"/>
        </dgm:presLayoutVars>
      </dgm:prSet>
      <dgm:spPr/>
    </dgm:pt>
    <dgm:pt modelId="{AC28533F-94B8-472A-A92B-E466B0BE5FC7}" type="pres">
      <dgm:prSet presAssocID="{8C720B02-3F73-4695-85BE-3B5B55E22F86}" presName="sibTrans" presStyleCnt="0"/>
      <dgm:spPr/>
    </dgm:pt>
    <dgm:pt modelId="{4AEC4CB8-D9A0-4761-B0E7-133B7823B474}" type="pres">
      <dgm:prSet presAssocID="{DEE8173D-E83E-4711-A7FC-A75F9145FDCB}" presName="node" presStyleLbl="node1" presStyleIdx="1" presStyleCnt="5">
        <dgm:presLayoutVars>
          <dgm:bulletEnabled val="1"/>
        </dgm:presLayoutVars>
      </dgm:prSet>
      <dgm:spPr/>
    </dgm:pt>
    <dgm:pt modelId="{3D056A06-BF20-434F-A961-A7A10CD088AF}" type="pres">
      <dgm:prSet presAssocID="{FF41A922-D32E-496D-A1E7-4AEFD78CC586}" presName="sibTrans" presStyleCnt="0"/>
      <dgm:spPr/>
    </dgm:pt>
    <dgm:pt modelId="{26C7219E-5D91-4BF8-A268-C174C9F308AB}" type="pres">
      <dgm:prSet presAssocID="{DD50ECF7-467F-4ED3-8D58-647CE12A97B8}" presName="node" presStyleLbl="node1" presStyleIdx="2" presStyleCnt="5">
        <dgm:presLayoutVars>
          <dgm:bulletEnabled val="1"/>
        </dgm:presLayoutVars>
      </dgm:prSet>
      <dgm:spPr/>
    </dgm:pt>
    <dgm:pt modelId="{1B9D2738-8888-465A-B0C3-C5B6F594E22B}" type="pres">
      <dgm:prSet presAssocID="{CF2970A2-0756-4C21-B477-06C2580816FA}" presName="sibTrans" presStyleCnt="0"/>
      <dgm:spPr/>
    </dgm:pt>
    <dgm:pt modelId="{8BCD5246-11F0-45E3-84F8-660091A1E72E}" type="pres">
      <dgm:prSet presAssocID="{0DBCC35B-4313-4A55-980D-75A68BBF5D3E}" presName="node" presStyleLbl="node1" presStyleIdx="3" presStyleCnt="5">
        <dgm:presLayoutVars>
          <dgm:bulletEnabled val="1"/>
        </dgm:presLayoutVars>
      </dgm:prSet>
      <dgm:spPr/>
    </dgm:pt>
    <dgm:pt modelId="{42B23824-21FB-4780-A74B-1D2E60C3A776}" type="pres">
      <dgm:prSet presAssocID="{B701EF04-6BBE-41AB-9E8E-562D4E436D33}" presName="sibTrans" presStyleCnt="0"/>
      <dgm:spPr/>
    </dgm:pt>
    <dgm:pt modelId="{BD087E8F-38ED-4234-9B6F-B45A87D50308}" type="pres">
      <dgm:prSet presAssocID="{1467C479-5F87-4EE3-94D1-ADA8CD6A7514}" presName="node" presStyleLbl="node1" presStyleIdx="4" presStyleCnt="5">
        <dgm:presLayoutVars>
          <dgm:bulletEnabled val="1"/>
        </dgm:presLayoutVars>
      </dgm:prSet>
      <dgm:spPr/>
    </dgm:pt>
  </dgm:ptLst>
  <dgm:cxnLst>
    <dgm:cxn modelId="{F0E3EF1A-7D1C-4A3C-99FE-B91DE0DF4150}" type="presOf" srcId="{57CEAAF5-C0EC-4FF0-B35A-1579ECF5EA3E}" destId="{AB9D3C11-DB6D-4BC3-A118-E0648857081F}" srcOrd="0" destOrd="1" presId="urn:microsoft.com/office/officeart/2005/8/layout/default"/>
    <dgm:cxn modelId="{4C172830-35FD-4221-B6D6-9598E1568806}" type="presOf" srcId="{F0F8C4A7-99CD-4F5A-AD42-2B866B08A67E}" destId="{EAB94871-A89E-4F98-9C81-CC533468C9D1}" srcOrd="0" destOrd="0" presId="urn:microsoft.com/office/officeart/2005/8/layout/default"/>
    <dgm:cxn modelId="{08169E3B-E7EE-41A7-A469-B9C24E49B803}" srcId="{F0F8C4A7-99CD-4F5A-AD42-2B866B08A67E}" destId="{B4AA5838-802C-4476-9694-DE25188A9E21}" srcOrd="0" destOrd="0" parTransId="{50C454C5-BF38-4EFC-ACC5-EAFE7B4631C5}" sibTransId="{8C720B02-3F73-4695-85BE-3B5B55E22F86}"/>
    <dgm:cxn modelId="{CFE42463-22A3-4D13-A8DD-97991F175E99}" type="presOf" srcId="{1467C479-5F87-4EE3-94D1-ADA8CD6A7514}" destId="{BD087E8F-38ED-4234-9B6F-B45A87D50308}" srcOrd="0" destOrd="0" presId="urn:microsoft.com/office/officeart/2005/8/layout/default"/>
    <dgm:cxn modelId="{02109352-1BB1-424E-B30F-75B8369306B2}" type="presOf" srcId="{DEE8173D-E83E-4711-A7FC-A75F9145FDCB}" destId="{4AEC4CB8-D9A0-4761-B0E7-133B7823B474}" srcOrd="0" destOrd="0" presId="urn:microsoft.com/office/officeart/2005/8/layout/default"/>
    <dgm:cxn modelId="{5A7DBC78-BC72-469A-9EE2-1B7F8177012B}" type="presOf" srcId="{0DBCC35B-4313-4A55-980D-75A68BBF5D3E}" destId="{8BCD5246-11F0-45E3-84F8-660091A1E72E}" srcOrd="0" destOrd="0" presId="urn:microsoft.com/office/officeart/2005/8/layout/default"/>
    <dgm:cxn modelId="{10EA1E84-1FAC-440B-A979-5E22292E55C4}" srcId="{F0F8C4A7-99CD-4F5A-AD42-2B866B08A67E}" destId="{1467C479-5F87-4EE3-94D1-ADA8CD6A7514}" srcOrd="4" destOrd="0" parTransId="{823FE08F-94BC-4C8A-B293-3897B0D6ABEB}" sibTransId="{CB1E536A-A96A-4F72-AECC-C0431A6386AD}"/>
    <dgm:cxn modelId="{1217CD91-5B78-4B36-B286-01647CC10A8C}" srcId="{F0F8C4A7-99CD-4F5A-AD42-2B866B08A67E}" destId="{DD50ECF7-467F-4ED3-8D58-647CE12A97B8}" srcOrd="2" destOrd="0" parTransId="{60334819-087C-4B3B-9982-F813DDB97FAF}" sibTransId="{CF2970A2-0756-4C21-B477-06C2580816FA}"/>
    <dgm:cxn modelId="{2BAD0E92-BD92-4C62-B306-EE3DC84B9276}" type="presOf" srcId="{DD50ECF7-467F-4ED3-8D58-647CE12A97B8}" destId="{26C7219E-5D91-4BF8-A268-C174C9F308AB}" srcOrd="0" destOrd="0" presId="urn:microsoft.com/office/officeart/2005/8/layout/default"/>
    <dgm:cxn modelId="{0CAC209F-0CA0-443E-910E-6F69694EA0C6}" srcId="{F0F8C4A7-99CD-4F5A-AD42-2B866B08A67E}" destId="{0DBCC35B-4313-4A55-980D-75A68BBF5D3E}" srcOrd="3" destOrd="0" parTransId="{2464DD06-34D7-4AC7-8D3B-3098A7BA6885}" sibTransId="{B701EF04-6BBE-41AB-9E8E-562D4E436D33}"/>
    <dgm:cxn modelId="{2789F3AE-9B5C-4F16-B8FF-C85938FF24FE}" srcId="{B4AA5838-802C-4476-9694-DE25188A9E21}" destId="{57CEAAF5-C0EC-4FF0-B35A-1579ECF5EA3E}" srcOrd="0" destOrd="0" parTransId="{3789C556-8FB2-493E-94ED-05A7A549697A}" sibTransId="{53A0E294-8A75-4B01-8201-0B9B720ED624}"/>
    <dgm:cxn modelId="{0F0300B8-3279-4936-8B9E-B2F7CE13AE3F}" srcId="{F0F8C4A7-99CD-4F5A-AD42-2B866B08A67E}" destId="{DEE8173D-E83E-4711-A7FC-A75F9145FDCB}" srcOrd="1" destOrd="0" parTransId="{F5162D5C-5347-4D6C-8D58-254B679212AF}" sibTransId="{FF41A922-D32E-496D-A1E7-4AEFD78CC586}"/>
    <dgm:cxn modelId="{E8744DBE-1E95-4865-9EB1-9EE86EC24DA7}" type="presOf" srcId="{B4AA5838-802C-4476-9694-DE25188A9E21}" destId="{AB9D3C11-DB6D-4BC3-A118-E0648857081F}" srcOrd="0" destOrd="0" presId="urn:microsoft.com/office/officeart/2005/8/layout/default"/>
    <dgm:cxn modelId="{EA41073A-82B6-4419-86C5-B6B9C4256C3D}" type="presParOf" srcId="{EAB94871-A89E-4F98-9C81-CC533468C9D1}" destId="{AB9D3C11-DB6D-4BC3-A118-E0648857081F}" srcOrd="0" destOrd="0" presId="urn:microsoft.com/office/officeart/2005/8/layout/default"/>
    <dgm:cxn modelId="{29085815-6F6B-41E4-B4E7-DE18E646650E}" type="presParOf" srcId="{EAB94871-A89E-4F98-9C81-CC533468C9D1}" destId="{AC28533F-94B8-472A-A92B-E466B0BE5FC7}" srcOrd="1" destOrd="0" presId="urn:microsoft.com/office/officeart/2005/8/layout/default"/>
    <dgm:cxn modelId="{321609BB-D9ED-49A2-8272-B5614D781A5D}" type="presParOf" srcId="{EAB94871-A89E-4F98-9C81-CC533468C9D1}" destId="{4AEC4CB8-D9A0-4761-B0E7-133B7823B474}" srcOrd="2" destOrd="0" presId="urn:microsoft.com/office/officeart/2005/8/layout/default"/>
    <dgm:cxn modelId="{B806420B-3118-45B0-942A-E30F87D9CA80}" type="presParOf" srcId="{EAB94871-A89E-4F98-9C81-CC533468C9D1}" destId="{3D056A06-BF20-434F-A961-A7A10CD088AF}" srcOrd="3" destOrd="0" presId="urn:microsoft.com/office/officeart/2005/8/layout/default"/>
    <dgm:cxn modelId="{D3184493-5C67-429E-BEB9-3301CC46ED0C}" type="presParOf" srcId="{EAB94871-A89E-4F98-9C81-CC533468C9D1}" destId="{26C7219E-5D91-4BF8-A268-C174C9F308AB}" srcOrd="4" destOrd="0" presId="urn:microsoft.com/office/officeart/2005/8/layout/default"/>
    <dgm:cxn modelId="{75946DF8-D8C3-480D-AD5B-10D8DA258AB0}" type="presParOf" srcId="{EAB94871-A89E-4F98-9C81-CC533468C9D1}" destId="{1B9D2738-8888-465A-B0C3-C5B6F594E22B}" srcOrd="5" destOrd="0" presId="urn:microsoft.com/office/officeart/2005/8/layout/default"/>
    <dgm:cxn modelId="{5FCF2777-544A-4725-95A2-5AD3DAFF4B48}" type="presParOf" srcId="{EAB94871-A89E-4F98-9C81-CC533468C9D1}" destId="{8BCD5246-11F0-45E3-84F8-660091A1E72E}" srcOrd="6" destOrd="0" presId="urn:microsoft.com/office/officeart/2005/8/layout/default"/>
    <dgm:cxn modelId="{0D055E98-071D-4E04-8C3E-63C29FE6D1C8}" type="presParOf" srcId="{EAB94871-A89E-4F98-9C81-CC533468C9D1}" destId="{42B23824-21FB-4780-A74B-1D2E60C3A776}" srcOrd="7" destOrd="0" presId="urn:microsoft.com/office/officeart/2005/8/layout/default"/>
    <dgm:cxn modelId="{D6A0E228-826D-4B86-84C0-C3F30B14D222}" type="presParOf" srcId="{EAB94871-A89E-4F98-9C81-CC533468C9D1}" destId="{BD087E8F-38ED-4234-9B6F-B45A87D50308}"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193BB-893A-4A1A-983E-0491ABAB6655}">
      <dsp:nvSpPr>
        <dsp:cNvPr id="0" name=""/>
        <dsp:cNvSpPr/>
      </dsp:nvSpPr>
      <dsp:spPr>
        <a:xfrm>
          <a:off x="0" y="39687"/>
          <a:ext cx="3286125" cy="1971675"/>
        </a:xfrm>
        <a:prstGeom prst="rect">
          <a:avLst/>
        </a:prstGeom>
        <a:solidFill>
          <a:srgbClr val="B4976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cap="all"/>
          </a:pPr>
          <a:r>
            <a:rPr lang="en-US" sz="1900" kern="1200">
              <a:latin typeface="+mn-lt"/>
            </a:rPr>
            <a:t>Design a chassis capable of pulling 1.5g during cornering (in steady state). </a:t>
          </a:r>
        </a:p>
      </dsp:txBody>
      <dsp:txXfrm>
        <a:off x="0" y="39687"/>
        <a:ext cx="3286125" cy="1971675"/>
      </dsp:txXfrm>
    </dsp:sp>
    <dsp:sp modelId="{3D1D0ADC-4278-4940-B378-ADD375DB4EA2}">
      <dsp:nvSpPr>
        <dsp:cNvPr id="0" name=""/>
        <dsp:cNvSpPr/>
      </dsp:nvSpPr>
      <dsp:spPr>
        <a:xfrm>
          <a:off x="3614737" y="39687"/>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cap="all"/>
          </a:pPr>
          <a:r>
            <a:rPr lang="en-US" sz="1900" kern="1200"/>
            <a:t>Design a rolling chassis with a weight under 135 kg. </a:t>
          </a:r>
        </a:p>
      </dsp:txBody>
      <dsp:txXfrm>
        <a:off x="3614737" y="39687"/>
        <a:ext cx="3286125" cy="1971675"/>
      </dsp:txXfrm>
    </dsp:sp>
    <dsp:sp modelId="{A908A96B-40B0-4AA6-8CC4-E773A227CC96}">
      <dsp:nvSpPr>
        <dsp:cNvPr id="0" name=""/>
        <dsp:cNvSpPr/>
      </dsp:nvSpPr>
      <dsp:spPr>
        <a:xfrm>
          <a:off x="7229475" y="39687"/>
          <a:ext cx="3286125" cy="1971675"/>
        </a:xfrm>
        <a:prstGeom prst="rect">
          <a:avLst/>
        </a:prstGeom>
        <a:solidFill>
          <a:srgbClr val="B4976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defRPr cap="all"/>
          </a:pPr>
          <a:r>
            <a:rPr lang="en-US" sz="1900" kern="1200"/>
            <a:t>Design must complete all Phase One subsystems </a:t>
          </a:r>
        </a:p>
        <a:p>
          <a:pPr marL="114300" lvl="1" indent="-114300" algn="l" defTabSz="666750">
            <a:lnSpc>
              <a:spcPct val="90000"/>
            </a:lnSpc>
            <a:spcBef>
              <a:spcPct val="0"/>
            </a:spcBef>
            <a:spcAft>
              <a:spcPct val="15000"/>
            </a:spcAft>
            <a:buFont typeface="Arial" panose="020B0604020202020204" pitchFamily="34" charset="0"/>
            <a:buChar char="•"/>
          </a:pPr>
          <a:r>
            <a:rPr lang="en-US" sz="1500" b="0" i="0" u="none" kern="1200"/>
            <a:t>Phase One: Frame, Suspension, Brakes, Steering</a:t>
          </a:r>
          <a:endParaRPr lang="en-US" sz="1500" kern="1200"/>
        </a:p>
        <a:p>
          <a:pPr marL="114300" lvl="1" indent="-114300" algn="l" defTabSz="666750">
            <a:lnSpc>
              <a:spcPct val="90000"/>
            </a:lnSpc>
            <a:spcBef>
              <a:spcPct val="0"/>
            </a:spcBef>
            <a:spcAft>
              <a:spcPct val="15000"/>
            </a:spcAft>
            <a:buFont typeface="Arial" panose="020B0604020202020204" pitchFamily="34" charset="0"/>
            <a:buChar char="•"/>
          </a:pPr>
          <a:r>
            <a:rPr lang="en-US" sz="1500" b="0" i="0" u="none" kern="1200"/>
            <a:t>Phase Two: Powertrain, Drivetrain, Aero package, Electronics</a:t>
          </a:r>
          <a:endParaRPr lang="en-US" sz="1500" kern="1200"/>
        </a:p>
      </dsp:txBody>
      <dsp:txXfrm>
        <a:off x="7229475" y="39687"/>
        <a:ext cx="3286125" cy="1971675"/>
      </dsp:txXfrm>
    </dsp:sp>
    <dsp:sp modelId="{DECA849F-8F57-4DFD-A1FF-E4195E4C840B}">
      <dsp:nvSpPr>
        <dsp:cNvPr id="0" name=""/>
        <dsp:cNvSpPr/>
      </dsp:nvSpPr>
      <dsp:spPr>
        <a:xfrm>
          <a:off x="0" y="2339975"/>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Font typeface="+mj-lt"/>
            <a:buNone/>
          </a:pPr>
          <a:r>
            <a:rPr lang="en-US" sz="1900" b="0" i="0" u="none" kern="1200"/>
            <a:t>Design must allocate space for Phase Two subsystems by allowing a minimum of 10% tolerance beyond the estimated size of the components. </a:t>
          </a:r>
          <a:endParaRPr lang="en-US" sz="1900" kern="1200"/>
        </a:p>
      </dsp:txBody>
      <dsp:txXfrm>
        <a:off x="0" y="2339975"/>
        <a:ext cx="3286125" cy="1971675"/>
      </dsp:txXfrm>
    </dsp:sp>
    <dsp:sp modelId="{6AC64816-30DF-4CFD-800F-E7A3D560BF51}">
      <dsp:nvSpPr>
        <dsp:cNvPr id="0" name=""/>
        <dsp:cNvSpPr/>
      </dsp:nvSpPr>
      <dsp:spPr>
        <a:xfrm>
          <a:off x="3614737" y="2339975"/>
          <a:ext cx="3286125" cy="1971675"/>
        </a:xfrm>
        <a:prstGeom prst="rect">
          <a:avLst/>
        </a:prstGeom>
        <a:solidFill>
          <a:srgbClr val="B4976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Design must accommodate drivers from any size between the 5% female (5' tall) and 95% male (6' 1") percentiles.</a:t>
          </a:r>
          <a:endParaRPr lang="en-US" sz="1900" kern="1200"/>
        </a:p>
      </dsp:txBody>
      <dsp:txXfrm>
        <a:off x="3614737" y="2339975"/>
        <a:ext cx="3286125" cy="1971675"/>
      </dsp:txXfrm>
    </dsp:sp>
    <dsp:sp modelId="{84FCF250-5B48-491E-A77F-17D22D81CFB0}">
      <dsp:nvSpPr>
        <dsp:cNvPr id="0" name=""/>
        <dsp:cNvSpPr/>
      </dsp:nvSpPr>
      <dsp:spPr>
        <a:xfrm>
          <a:off x="7229475" y="2339975"/>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Design a chassis that twists less than 20% roll compliance at maximum lateral load.</a:t>
          </a:r>
          <a:endParaRPr lang="en-US" sz="1900" kern="1200"/>
        </a:p>
      </dsp:txBody>
      <dsp:txXfrm>
        <a:off x="7229475" y="2339975"/>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D3C11-DB6D-4BC3-A118-E0648857081F}">
      <dsp:nvSpPr>
        <dsp:cNvPr id="0" name=""/>
        <dsp:cNvSpPr/>
      </dsp:nvSpPr>
      <dsp:spPr>
        <a:xfrm>
          <a:off x="0" y="39687"/>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u="none" kern="1200"/>
            <a:t>Design must pass 100% of the practical FSAE Tech tests applicable to Phase One subsystems. </a:t>
          </a:r>
          <a:endParaRPr lang="en-US" sz="1900" b="0" i="0" kern="1200"/>
        </a:p>
        <a:p>
          <a:pPr marL="114300" lvl="1" indent="-114300" algn="l" defTabSz="666750">
            <a:lnSpc>
              <a:spcPct val="90000"/>
            </a:lnSpc>
            <a:spcBef>
              <a:spcPct val="0"/>
            </a:spcBef>
            <a:spcAft>
              <a:spcPct val="15000"/>
            </a:spcAft>
            <a:buNone/>
          </a:pPr>
          <a:r>
            <a:rPr lang="en-US" sz="1500" b="0" i="0" u="none" kern="1200"/>
            <a:t>Vehicle does not roll when tilted 60 degrees to the horizontal, corresponding to 1.7g cornering.</a:t>
          </a:r>
          <a:r>
            <a:rPr lang="en-US" sz="1500" b="0" i="0" kern="1200"/>
            <a:t>​</a:t>
          </a:r>
        </a:p>
      </dsp:txBody>
      <dsp:txXfrm>
        <a:off x="0" y="39687"/>
        <a:ext cx="3286125" cy="1971675"/>
      </dsp:txXfrm>
    </dsp:sp>
    <dsp:sp modelId="{4AEC4CB8-D9A0-4761-B0E7-133B7823B474}">
      <dsp:nvSpPr>
        <dsp:cNvPr id="0" name=""/>
        <dsp:cNvSpPr/>
      </dsp:nvSpPr>
      <dsp:spPr>
        <a:xfrm>
          <a:off x="3614737" y="39687"/>
          <a:ext cx="3286125" cy="1971675"/>
        </a:xfrm>
        <a:prstGeom prst="rect">
          <a:avLst/>
        </a:prstGeom>
        <a:solidFill>
          <a:srgbClr val="B4976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Design must be made such of 25% or more of the rolling chassis weight is recyclable at the end of the vehicle’s life cycle.</a:t>
          </a:r>
          <a:r>
            <a:rPr lang="en-US" sz="1900" b="0" i="0" kern="1200"/>
            <a:t>​</a:t>
          </a:r>
        </a:p>
      </dsp:txBody>
      <dsp:txXfrm>
        <a:off x="3614737" y="39687"/>
        <a:ext cx="3286125" cy="1971675"/>
      </dsp:txXfrm>
    </dsp:sp>
    <dsp:sp modelId="{26C7219E-5D91-4BF8-A268-C174C9F308AB}">
      <dsp:nvSpPr>
        <dsp:cNvPr id="0" name=""/>
        <dsp:cNvSpPr/>
      </dsp:nvSpPr>
      <dsp:spPr>
        <a:xfrm>
          <a:off x="7229475" y="39687"/>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Design must be completed by April 24, 2026.</a:t>
          </a:r>
          <a:endParaRPr lang="en-US" sz="1900" b="0" i="0" kern="1200"/>
        </a:p>
      </dsp:txBody>
      <dsp:txXfrm>
        <a:off x="7229475" y="39687"/>
        <a:ext cx="3286125" cy="1971675"/>
      </dsp:txXfrm>
    </dsp:sp>
    <dsp:sp modelId="{8BCD5246-11F0-45E3-84F8-660091A1E72E}">
      <dsp:nvSpPr>
        <dsp:cNvPr id="0" name=""/>
        <dsp:cNvSpPr/>
      </dsp:nvSpPr>
      <dsp:spPr>
        <a:xfrm>
          <a:off x="1807368" y="2339975"/>
          <a:ext cx="3286125" cy="1971675"/>
        </a:xfrm>
        <a:prstGeom prst="rect">
          <a:avLst/>
        </a:prstGeom>
        <a:solidFill>
          <a:srgbClr val="B4976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There must be 0 safety infractions during the design and manufacture of the rolling chassis. </a:t>
          </a:r>
          <a:endParaRPr lang="en-US" sz="1900" b="0" i="0" kern="1200"/>
        </a:p>
      </dsp:txBody>
      <dsp:txXfrm>
        <a:off x="1807368" y="2339975"/>
        <a:ext cx="3286125" cy="1971675"/>
      </dsp:txXfrm>
    </dsp:sp>
    <dsp:sp modelId="{BD087E8F-38ED-4234-9B6F-B45A87D50308}">
      <dsp:nvSpPr>
        <dsp:cNvPr id="0" name=""/>
        <dsp:cNvSpPr/>
      </dsp:nvSpPr>
      <dsp:spPr>
        <a:xfrm>
          <a:off x="5422106" y="2339975"/>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A minimum of $18,000 must be raised for the project.</a:t>
          </a:r>
          <a:endParaRPr lang="en-US" sz="1900" b="0" i="0" kern="1200"/>
        </a:p>
      </dsp:txBody>
      <dsp:txXfrm>
        <a:off x="5422106"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193BB-893A-4A1A-983E-0491ABAB6655}">
      <dsp:nvSpPr>
        <dsp:cNvPr id="0" name=""/>
        <dsp:cNvSpPr/>
      </dsp:nvSpPr>
      <dsp:spPr>
        <a:xfrm>
          <a:off x="0" y="39687"/>
          <a:ext cx="3286125" cy="1971675"/>
        </a:xfrm>
        <a:prstGeom prst="rect">
          <a:avLst/>
        </a:prstGeom>
        <a:solidFill>
          <a:srgbClr val="B4976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cap="all"/>
          </a:pPr>
          <a:r>
            <a:rPr lang="en-US" sz="1900" kern="1200">
              <a:latin typeface="+mn-lt"/>
            </a:rPr>
            <a:t>Design a chassis capable of pulling 1.5g during cornering (in steady state). </a:t>
          </a:r>
        </a:p>
      </dsp:txBody>
      <dsp:txXfrm>
        <a:off x="0" y="39687"/>
        <a:ext cx="3286125" cy="1971675"/>
      </dsp:txXfrm>
    </dsp:sp>
    <dsp:sp modelId="{3D1D0ADC-4278-4940-B378-ADD375DB4EA2}">
      <dsp:nvSpPr>
        <dsp:cNvPr id="0" name=""/>
        <dsp:cNvSpPr/>
      </dsp:nvSpPr>
      <dsp:spPr>
        <a:xfrm>
          <a:off x="3614737" y="39687"/>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cap="all"/>
          </a:pPr>
          <a:r>
            <a:rPr lang="en-US" sz="1900" kern="1200"/>
            <a:t>Design a rolling chassis with a weight under 135 kg. </a:t>
          </a:r>
        </a:p>
      </dsp:txBody>
      <dsp:txXfrm>
        <a:off x="3614737" y="39687"/>
        <a:ext cx="3286125" cy="1971675"/>
      </dsp:txXfrm>
    </dsp:sp>
    <dsp:sp modelId="{A908A96B-40B0-4AA6-8CC4-E773A227CC96}">
      <dsp:nvSpPr>
        <dsp:cNvPr id="0" name=""/>
        <dsp:cNvSpPr/>
      </dsp:nvSpPr>
      <dsp:spPr>
        <a:xfrm>
          <a:off x="7229475" y="39687"/>
          <a:ext cx="3286125" cy="1971675"/>
        </a:xfrm>
        <a:prstGeom prst="rect">
          <a:avLst/>
        </a:prstGeom>
        <a:solidFill>
          <a:srgbClr val="B4976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defRPr cap="all"/>
          </a:pPr>
          <a:r>
            <a:rPr lang="en-US" sz="1900" kern="1200"/>
            <a:t>Design must complete all Phase One subsystems </a:t>
          </a:r>
        </a:p>
        <a:p>
          <a:pPr marL="114300" lvl="1" indent="-114300" algn="l" defTabSz="666750">
            <a:lnSpc>
              <a:spcPct val="90000"/>
            </a:lnSpc>
            <a:spcBef>
              <a:spcPct val="0"/>
            </a:spcBef>
            <a:spcAft>
              <a:spcPct val="15000"/>
            </a:spcAft>
            <a:buFont typeface="Arial" panose="020B0604020202020204" pitchFamily="34" charset="0"/>
            <a:buChar char="•"/>
          </a:pPr>
          <a:r>
            <a:rPr lang="en-US" sz="1500" b="0" i="0" u="none" kern="1200"/>
            <a:t>Phase One: Frame, Suspension, Brakes, Steering</a:t>
          </a:r>
          <a:endParaRPr lang="en-US" sz="1500" kern="1200"/>
        </a:p>
        <a:p>
          <a:pPr marL="114300" lvl="1" indent="-114300" algn="l" defTabSz="666750">
            <a:lnSpc>
              <a:spcPct val="90000"/>
            </a:lnSpc>
            <a:spcBef>
              <a:spcPct val="0"/>
            </a:spcBef>
            <a:spcAft>
              <a:spcPct val="15000"/>
            </a:spcAft>
            <a:buFont typeface="Arial" panose="020B0604020202020204" pitchFamily="34" charset="0"/>
            <a:buChar char="•"/>
          </a:pPr>
          <a:r>
            <a:rPr lang="en-US" sz="1500" b="0" i="0" u="none" kern="1200"/>
            <a:t>Phase Two: Powertrain, Drivetrain, Aero package, Electronics</a:t>
          </a:r>
          <a:endParaRPr lang="en-US" sz="1500" kern="1200"/>
        </a:p>
      </dsp:txBody>
      <dsp:txXfrm>
        <a:off x="7229475" y="39687"/>
        <a:ext cx="3286125" cy="1971675"/>
      </dsp:txXfrm>
    </dsp:sp>
    <dsp:sp modelId="{DECA849F-8F57-4DFD-A1FF-E4195E4C840B}">
      <dsp:nvSpPr>
        <dsp:cNvPr id="0" name=""/>
        <dsp:cNvSpPr/>
      </dsp:nvSpPr>
      <dsp:spPr>
        <a:xfrm>
          <a:off x="0" y="2339975"/>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Font typeface="+mj-lt"/>
            <a:buNone/>
          </a:pPr>
          <a:r>
            <a:rPr lang="en-US" sz="1900" b="0" i="0" u="none" kern="1200"/>
            <a:t>Design must allocate space for Phase Two subsystems by allowing a minimum of 10% tolerance beyond the estimated size of the components. </a:t>
          </a:r>
          <a:endParaRPr lang="en-US" sz="1900" kern="1200"/>
        </a:p>
      </dsp:txBody>
      <dsp:txXfrm>
        <a:off x="0" y="2339975"/>
        <a:ext cx="3286125" cy="1971675"/>
      </dsp:txXfrm>
    </dsp:sp>
    <dsp:sp modelId="{6AC64816-30DF-4CFD-800F-E7A3D560BF51}">
      <dsp:nvSpPr>
        <dsp:cNvPr id="0" name=""/>
        <dsp:cNvSpPr/>
      </dsp:nvSpPr>
      <dsp:spPr>
        <a:xfrm>
          <a:off x="3614737" y="2339975"/>
          <a:ext cx="3286125" cy="1971675"/>
        </a:xfrm>
        <a:prstGeom prst="rect">
          <a:avLst/>
        </a:prstGeom>
        <a:solidFill>
          <a:srgbClr val="B4976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Design must accommodate drivers from any size between the 5% female (5' tall) and 95% male (6' 1") percentiles.</a:t>
          </a:r>
          <a:endParaRPr lang="en-US" sz="1900" kern="1200"/>
        </a:p>
      </dsp:txBody>
      <dsp:txXfrm>
        <a:off x="3614737" y="2339975"/>
        <a:ext cx="3286125" cy="1971675"/>
      </dsp:txXfrm>
    </dsp:sp>
    <dsp:sp modelId="{84FCF250-5B48-491E-A77F-17D22D81CFB0}">
      <dsp:nvSpPr>
        <dsp:cNvPr id="0" name=""/>
        <dsp:cNvSpPr/>
      </dsp:nvSpPr>
      <dsp:spPr>
        <a:xfrm>
          <a:off x="7229475" y="2339975"/>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Design a chassis that twists less than 20% roll compliance at maximum lateral load.</a:t>
          </a:r>
          <a:endParaRPr lang="en-US" sz="1900" kern="1200"/>
        </a:p>
      </dsp:txBody>
      <dsp:txXfrm>
        <a:off x="7229475" y="2339975"/>
        <a:ext cx="3286125" cy="1971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D3C11-DB6D-4BC3-A118-E0648857081F}">
      <dsp:nvSpPr>
        <dsp:cNvPr id="0" name=""/>
        <dsp:cNvSpPr/>
      </dsp:nvSpPr>
      <dsp:spPr>
        <a:xfrm>
          <a:off x="0" y="39687"/>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u="none" kern="1200"/>
            <a:t>Design must pass 100% of the practical FSAE Tech tests applicable to Phase One subsystems. </a:t>
          </a:r>
          <a:endParaRPr lang="en-US" sz="1900" b="0" i="0" kern="1200"/>
        </a:p>
        <a:p>
          <a:pPr marL="114300" lvl="1" indent="-114300" algn="l" defTabSz="666750">
            <a:lnSpc>
              <a:spcPct val="90000"/>
            </a:lnSpc>
            <a:spcBef>
              <a:spcPct val="0"/>
            </a:spcBef>
            <a:spcAft>
              <a:spcPct val="15000"/>
            </a:spcAft>
            <a:buNone/>
          </a:pPr>
          <a:r>
            <a:rPr lang="en-US" sz="1500" b="0" i="0" u="none" kern="1200"/>
            <a:t>Vehicle does not roll when tilted 60 degrees to the horizontal, corresponding to 1.7g cornering.</a:t>
          </a:r>
          <a:r>
            <a:rPr lang="en-US" sz="1500" b="0" i="0" kern="1200"/>
            <a:t>​</a:t>
          </a:r>
        </a:p>
      </dsp:txBody>
      <dsp:txXfrm>
        <a:off x="0" y="39687"/>
        <a:ext cx="3286125" cy="1971675"/>
      </dsp:txXfrm>
    </dsp:sp>
    <dsp:sp modelId="{4AEC4CB8-D9A0-4761-B0E7-133B7823B474}">
      <dsp:nvSpPr>
        <dsp:cNvPr id="0" name=""/>
        <dsp:cNvSpPr/>
      </dsp:nvSpPr>
      <dsp:spPr>
        <a:xfrm>
          <a:off x="3614737" y="39687"/>
          <a:ext cx="3286125" cy="1971675"/>
        </a:xfrm>
        <a:prstGeom prst="rect">
          <a:avLst/>
        </a:prstGeom>
        <a:solidFill>
          <a:srgbClr val="B4976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Design must be made such of 25% or more of the rolling chassis weight is recyclable at the end of the vehicle’s life cycle.</a:t>
          </a:r>
          <a:r>
            <a:rPr lang="en-US" sz="1900" b="0" i="0" kern="1200"/>
            <a:t>​</a:t>
          </a:r>
        </a:p>
      </dsp:txBody>
      <dsp:txXfrm>
        <a:off x="3614737" y="39687"/>
        <a:ext cx="3286125" cy="1971675"/>
      </dsp:txXfrm>
    </dsp:sp>
    <dsp:sp modelId="{26C7219E-5D91-4BF8-A268-C174C9F308AB}">
      <dsp:nvSpPr>
        <dsp:cNvPr id="0" name=""/>
        <dsp:cNvSpPr/>
      </dsp:nvSpPr>
      <dsp:spPr>
        <a:xfrm>
          <a:off x="7229475" y="39687"/>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Design must be completed by April 24, 2026.</a:t>
          </a:r>
          <a:endParaRPr lang="en-US" sz="1900" b="0" i="0" kern="1200"/>
        </a:p>
      </dsp:txBody>
      <dsp:txXfrm>
        <a:off x="7229475" y="39687"/>
        <a:ext cx="3286125" cy="1971675"/>
      </dsp:txXfrm>
    </dsp:sp>
    <dsp:sp modelId="{8BCD5246-11F0-45E3-84F8-660091A1E72E}">
      <dsp:nvSpPr>
        <dsp:cNvPr id="0" name=""/>
        <dsp:cNvSpPr/>
      </dsp:nvSpPr>
      <dsp:spPr>
        <a:xfrm>
          <a:off x="1807368" y="2339975"/>
          <a:ext cx="3286125" cy="1971675"/>
        </a:xfrm>
        <a:prstGeom prst="rect">
          <a:avLst/>
        </a:prstGeom>
        <a:solidFill>
          <a:srgbClr val="B4976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There must be 0 safety infractions during the design and manufacture of the rolling chassis. </a:t>
          </a:r>
          <a:endParaRPr lang="en-US" sz="1900" b="0" i="0" kern="1200"/>
        </a:p>
      </dsp:txBody>
      <dsp:txXfrm>
        <a:off x="1807368" y="2339975"/>
        <a:ext cx="3286125" cy="1971675"/>
      </dsp:txXfrm>
    </dsp:sp>
    <dsp:sp modelId="{BD087E8F-38ED-4234-9B6F-B45A87D50308}">
      <dsp:nvSpPr>
        <dsp:cNvPr id="0" name=""/>
        <dsp:cNvSpPr/>
      </dsp:nvSpPr>
      <dsp:spPr>
        <a:xfrm>
          <a:off x="5422106" y="2339975"/>
          <a:ext cx="3286125" cy="1971675"/>
        </a:xfrm>
        <a:prstGeom prst="rect">
          <a:avLst/>
        </a:prstGeom>
        <a:solidFill>
          <a:srgbClr val="0136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u="none" kern="1200"/>
            <a:t>A minimum of $18,000 must be raised for the project.</a:t>
          </a:r>
          <a:endParaRPr lang="en-US" sz="1900" b="0" i="0" kern="1200"/>
        </a:p>
      </dsp:txBody>
      <dsp:txXfrm>
        <a:off x="5422106"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F4A07-5AAA-2F4E-B3DE-6ED5384D2AA5}" type="datetimeFigureOut">
              <a:rPr lang="en-US" smtClean="0"/>
              <a:t>1/20/2026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34BFB-0026-9E40-A571-22673EC753D4}" type="slidenum">
              <a:rPr lang="en-US" smtClean="0"/>
              <a:t>‹#›</a:t>
            </a:fld>
            <a:endParaRPr lang="en-US"/>
          </a:p>
        </p:txBody>
      </p:sp>
    </p:spTree>
    <p:extLst>
      <p:ext uri="{BB962C8B-B14F-4D97-AF65-F5344CB8AC3E}">
        <p14:creationId xmlns:p14="http://schemas.microsoft.com/office/powerpoint/2010/main" val="3584289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15B6-0E66-D499-24DB-9E2C88522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83A2C2-0A60-95AC-62A5-E3A570E8A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7FEC81-FE84-41AF-6A84-1E51858E7F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E9A708-8849-D6FE-F70C-0DDCF0807E31}"/>
              </a:ext>
            </a:extLst>
          </p:cNvPr>
          <p:cNvSpPr>
            <a:spLocks noGrp="1"/>
          </p:cNvSpPr>
          <p:nvPr>
            <p:ph type="sldNum" sz="quarter" idx="5"/>
          </p:nvPr>
        </p:nvSpPr>
        <p:spPr/>
        <p:txBody>
          <a:bodyPr/>
          <a:lstStyle/>
          <a:p>
            <a:fld id="{BC434BFB-0026-9E40-A571-22673EC753D4}" type="slidenum">
              <a:rPr lang="en-US" smtClean="0"/>
              <a:t>1</a:t>
            </a:fld>
            <a:endParaRPr lang="en-US"/>
          </a:p>
        </p:txBody>
      </p:sp>
    </p:spTree>
    <p:extLst>
      <p:ext uri="{BB962C8B-B14F-4D97-AF65-F5344CB8AC3E}">
        <p14:creationId xmlns:p14="http://schemas.microsoft.com/office/powerpoint/2010/main" val="223262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Less bent members improves strength and lessens manufacturing challenges</a:t>
            </a:r>
          </a:p>
          <a:p>
            <a:r>
              <a:rPr lang="en-US"/>
              <a:t>Cross section and cockpit tests are the two most crucial dimensional challenges in FSAE, as you want to make the car as small as possible but still need the minimum size</a:t>
            </a:r>
          </a:p>
          <a:p>
            <a:r>
              <a:rPr lang="en-US"/>
              <a:t>Our design required only three side impact members to meet the dimensional criteria of the side impact structure. This is an accomplishment for a first-year team because it is difficult to design your frame to only use the minimum amount (3). Many teams have four, and some even have five members. This increases weight a considerable amount since the upper members are required to be made from the largest regulated tubing size.</a:t>
            </a:r>
          </a:p>
          <a:p>
            <a:r>
              <a:rPr lang="en-US"/>
              <a:t>Our frame comes in at just over 44 kg, only 33% of the target rolling chassis weight of 135 kg. This gives some flexibility to the other subsystems in their design and is overall a competitive weight.</a:t>
            </a:r>
          </a:p>
          <a:p>
            <a:r>
              <a:rPr lang="en-US"/>
              <a:t>One of customer requirements was to make at least 25% of the rolling chassis recyclable, stemming from either recyclable materials or parts like the brakes, shocks, pedal box and wheel uprights that can be used for more than one year. The chassis is made of steel and aluminum, the two most commonly-recycled materials, and it alone surpasses the customer requirement of 25%.</a:t>
            </a:r>
          </a:p>
          <a:p>
            <a:endParaRPr lang="en-US"/>
          </a:p>
        </p:txBody>
      </p:sp>
      <p:sp>
        <p:nvSpPr>
          <p:cNvPr id="4" name="Slide Number Placeholder 3"/>
          <p:cNvSpPr>
            <a:spLocks noGrp="1"/>
          </p:cNvSpPr>
          <p:nvPr>
            <p:ph type="sldNum" sz="quarter" idx="5"/>
          </p:nvPr>
        </p:nvSpPr>
        <p:spPr/>
        <p:txBody>
          <a:bodyPr/>
          <a:lstStyle/>
          <a:p>
            <a:fld id="{BC434BFB-0026-9E40-A571-22673EC753D4}" type="slidenum">
              <a:rPr lang="en-US" smtClean="0"/>
              <a:t>25</a:t>
            </a:fld>
            <a:endParaRPr lang="en-US"/>
          </a:p>
        </p:txBody>
      </p:sp>
    </p:spTree>
    <p:extLst>
      <p:ext uri="{BB962C8B-B14F-4D97-AF65-F5344CB8AC3E}">
        <p14:creationId xmlns:p14="http://schemas.microsoft.com/office/powerpoint/2010/main" val="1079701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434BFB-0026-9E40-A571-22673EC753D4}" type="slidenum">
              <a:rPr lang="en-US" smtClean="0"/>
              <a:t>26</a:t>
            </a:fld>
            <a:endParaRPr lang="en-US"/>
          </a:p>
        </p:txBody>
      </p:sp>
    </p:spTree>
    <p:extLst>
      <p:ext uri="{BB962C8B-B14F-4D97-AF65-F5344CB8AC3E}">
        <p14:creationId xmlns:p14="http://schemas.microsoft.com/office/powerpoint/2010/main" val="216668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52843"/>
                </a:solidFill>
              </a:rPr>
              <a:t>Steering force was found to be 18.86 Nm or 13.91 ft*</a:t>
            </a:r>
            <a:r>
              <a:rPr lang="en-US" err="1">
                <a:solidFill>
                  <a:srgbClr val="052843"/>
                </a:solidFill>
              </a:rPr>
              <a:t>lbs</a:t>
            </a:r>
            <a:r>
              <a:rPr lang="en-US">
                <a:solidFill>
                  <a:srgbClr val="052843"/>
                </a:solidFill>
              </a:rPr>
              <a:t> which would require 73.38 N or 16.50 </a:t>
            </a:r>
            <a:r>
              <a:rPr lang="en-US" err="1">
                <a:solidFill>
                  <a:srgbClr val="052843"/>
                </a:solidFill>
              </a:rPr>
              <a:t>lbs</a:t>
            </a:r>
            <a:r>
              <a:rPr lang="en-US">
                <a:solidFill>
                  <a:srgbClr val="052843"/>
                </a:solidFill>
              </a:rPr>
              <a:t> of force to rotate the steering wheel. From the internet, this is the force of a heavy bowling ball.</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C434BFB-0026-9E40-A571-22673EC753D4}" type="slidenum">
              <a:rPr lang="en-US" smtClean="0"/>
              <a:t>29</a:t>
            </a:fld>
            <a:endParaRPr lang="en-US"/>
          </a:p>
        </p:txBody>
      </p:sp>
    </p:spTree>
    <p:extLst>
      <p:ext uri="{BB962C8B-B14F-4D97-AF65-F5344CB8AC3E}">
        <p14:creationId xmlns:p14="http://schemas.microsoft.com/office/powerpoint/2010/main" val="1745515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52843"/>
                </a:solidFill>
              </a:rPr>
              <a:t>solution is to insert a reversed steering quickener to double the steering ratio to 8.</a:t>
            </a:r>
            <a:endParaRPr lang="en-US"/>
          </a:p>
          <a:p>
            <a:endParaRPr lang="es-419">
              <a:latin typeface="Calibri"/>
              <a:ea typeface="Calibri"/>
              <a:cs typeface="Calibri"/>
            </a:endParaRPr>
          </a:p>
          <a:p>
            <a:r>
              <a:rPr lang="es-419">
                <a:latin typeface="Calibri"/>
                <a:ea typeface="Calibri"/>
                <a:cs typeface="Calibri"/>
              </a:rPr>
              <a:t>Wheels respond quickly to the driver input </a:t>
            </a:r>
            <a:endParaRPr lang="en-US">
              <a:latin typeface="Calibri"/>
              <a:ea typeface="Calibri"/>
              <a:cs typeface="Calibri"/>
            </a:endParaRPr>
          </a:p>
          <a:p>
            <a:endParaRPr lang="es-419">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C434BFB-0026-9E40-A571-22673EC753D4}" type="slidenum">
              <a:rPr lang="en-US" smtClean="0"/>
              <a:t>30</a:t>
            </a:fld>
            <a:endParaRPr lang="en-US"/>
          </a:p>
        </p:txBody>
      </p:sp>
    </p:spTree>
    <p:extLst>
      <p:ext uri="{BB962C8B-B14F-4D97-AF65-F5344CB8AC3E}">
        <p14:creationId xmlns:p14="http://schemas.microsoft.com/office/powerpoint/2010/main" val="322092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52843"/>
                </a:solidFill>
              </a:rPr>
              <a:t>If steering ratio is too responsive, the steering </a:t>
            </a:r>
            <a:r>
              <a:rPr lang="en-US" err="1">
                <a:solidFill>
                  <a:srgbClr val="052843"/>
                </a:solidFill>
              </a:rPr>
              <a:t>quickener</a:t>
            </a:r>
            <a:r>
              <a:rPr lang="en-US">
                <a:solidFill>
                  <a:srgbClr val="052843"/>
                </a:solidFill>
              </a:rPr>
              <a:t> will be used.</a:t>
            </a:r>
            <a:endParaRPr lang="en-US"/>
          </a:p>
          <a:p>
            <a:br>
              <a:rPr lang="en-US">
                <a:cs typeface="+mn-lt"/>
              </a:rPr>
            </a:br>
            <a:r>
              <a:rPr lang="en-US">
                <a:solidFill>
                  <a:srgbClr val="052843"/>
                </a:solidFill>
              </a:rPr>
              <a:t>The steering </a:t>
            </a:r>
            <a:r>
              <a:rPr lang="en-US" err="1">
                <a:solidFill>
                  <a:srgbClr val="052843"/>
                </a:solidFill>
              </a:rPr>
              <a:t>quickener</a:t>
            </a:r>
            <a:r>
              <a:rPr lang="en-US">
                <a:solidFill>
                  <a:srgbClr val="052843"/>
                </a:solidFill>
              </a:rPr>
              <a:t> will also increase the torque output of the driver if implemented.</a:t>
            </a:r>
            <a:endParaRPr lang="en-US">
              <a:solidFill>
                <a:srgbClr val="000000"/>
              </a:solidFill>
            </a:endParaRPr>
          </a:p>
          <a:p>
            <a:endParaRPr lang="en-US">
              <a:solidFill>
                <a:srgbClr val="052843"/>
              </a:solidFill>
              <a:latin typeface="Aptos"/>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C434BFB-0026-9E40-A571-22673EC753D4}" type="slidenum">
              <a:rPr lang="en-US" smtClean="0"/>
              <a:t>31</a:t>
            </a:fld>
            <a:endParaRPr lang="en-US"/>
          </a:p>
        </p:txBody>
      </p:sp>
    </p:spTree>
    <p:extLst>
      <p:ext uri="{BB962C8B-B14F-4D97-AF65-F5344CB8AC3E}">
        <p14:creationId xmlns:p14="http://schemas.microsoft.com/office/powerpoint/2010/main" val="270893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434BFB-0026-9E40-A571-22673EC753D4}" type="slidenum">
              <a:rPr lang="en-US" smtClean="0"/>
              <a:t>34</a:t>
            </a:fld>
            <a:endParaRPr lang="en-US"/>
          </a:p>
        </p:txBody>
      </p:sp>
    </p:spTree>
    <p:extLst>
      <p:ext uri="{BB962C8B-B14F-4D97-AF65-F5344CB8AC3E}">
        <p14:creationId xmlns:p14="http://schemas.microsoft.com/office/powerpoint/2010/main" val="425745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434BFB-0026-9E40-A571-22673EC753D4}" type="slidenum">
              <a:rPr lang="en-US" smtClean="0"/>
              <a:t>35</a:t>
            </a:fld>
            <a:endParaRPr lang="en-US"/>
          </a:p>
        </p:txBody>
      </p:sp>
    </p:spTree>
    <p:extLst>
      <p:ext uri="{BB962C8B-B14F-4D97-AF65-F5344CB8AC3E}">
        <p14:creationId xmlns:p14="http://schemas.microsoft.com/office/powerpoint/2010/main" val="413957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0B92E-B63B-E759-807F-ED17311EBC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3FB5F-3111-C0FE-A5FD-2717E8CE56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FADEE-4839-B5C4-88EC-41599266C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3EAF94-972B-7190-C517-DBC24471A39E}"/>
              </a:ext>
            </a:extLst>
          </p:cNvPr>
          <p:cNvSpPr>
            <a:spLocks noGrp="1"/>
          </p:cNvSpPr>
          <p:nvPr>
            <p:ph type="sldNum" sz="quarter" idx="5"/>
          </p:nvPr>
        </p:nvSpPr>
        <p:spPr/>
        <p:txBody>
          <a:bodyPr/>
          <a:lstStyle/>
          <a:p>
            <a:fld id="{BC434BFB-0026-9E40-A571-22673EC753D4}" type="slidenum">
              <a:rPr lang="en-US" smtClean="0"/>
              <a:t>49</a:t>
            </a:fld>
            <a:endParaRPr lang="en-US"/>
          </a:p>
        </p:txBody>
      </p:sp>
    </p:spTree>
    <p:extLst>
      <p:ext uri="{BB962C8B-B14F-4D97-AF65-F5344CB8AC3E}">
        <p14:creationId xmlns:p14="http://schemas.microsoft.com/office/powerpoint/2010/main" val="101954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DC7F6-1834-8D97-19A4-C4112A0E1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E51B5-3E85-A5BA-EA9B-B9745503EB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66BE1-DEB8-E6D9-AA67-C49317A836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9DED62-FDE0-AF12-75BC-5D7EDBB77A10}"/>
              </a:ext>
            </a:extLst>
          </p:cNvPr>
          <p:cNvSpPr>
            <a:spLocks noGrp="1"/>
          </p:cNvSpPr>
          <p:nvPr>
            <p:ph type="sldNum" sz="quarter" idx="5"/>
          </p:nvPr>
        </p:nvSpPr>
        <p:spPr/>
        <p:txBody>
          <a:bodyPr/>
          <a:lstStyle/>
          <a:p>
            <a:fld id="{BC434BFB-0026-9E40-A571-22673EC753D4}" type="slidenum">
              <a:rPr lang="en-US" smtClean="0"/>
              <a:t>2</a:t>
            </a:fld>
            <a:endParaRPr lang="en-US"/>
          </a:p>
        </p:txBody>
      </p:sp>
    </p:spTree>
    <p:extLst>
      <p:ext uri="{BB962C8B-B14F-4D97-AF65-F5344CB8AC3E}">
        <p14:creationId xmlns:p14="http://schemas.microsoft.com/office/powerpoint/2010/main" val="3327199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402BA-134B-D0E0-2CB3-953937E01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7F29A-19A9-ABFA-128E-2392F3A9E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29BF81-7115-ADDB-0CE4-31BC0A677E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141D70-8DEC-E92B-19CA-D92E245A43B6}"/>
              </a:ext>
            </a:extLst>
          </p:cNvPr>
          <p:cNvSpPr>
            <a:spLocks noGrp="1"/>
          </p:cNvSpPr>
          <p:nvPr>
            <p:ph type="sldNum" sz="quarter" idx="5"/>
          </p:nvPr>
        </p:nvSpPr>
        <p:spPr/>
        <p:txBody>
          <a:bodyPr/>
          <a:lstStyle/>
          <a:p>
            <a:fld id="{BC434BFB-0026-9E40-A571-22673EC753D4}" type="slidenum">
              <a:rPr lang="en-US" smtClean="0"/>
              <a:t>3</a:t>
            </a:fld>
            <a:endParaRPr lang="en-US"/>
          </a:p>
        </p:txBody>
      </p:sp>
    </p:spTree>
    <p:extLst>
      <p:ext uri="{BB962C8B-B14F-4D97-AF65-F5344CB8AC3E}">
        <p14:creationId xmlns:p14="http://schemas.microsoft.com/office/powerpoint/2010/main" val="3209099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5EAE2-8487-7ACF-4D4C-8B44F3648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8E1FD-9826-1866-E25D-27108B9785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9219F-15CD-C1C4-C681-E51ADEC9C3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0153FF-BAFB-47B1-AD6B-6EAFED4BA9E1}"/>
              </a:ext>
            </a:extLst>
          </p:cNvPr>
          <p:cNvSpPr>
            <a:spLocks noGrp="1"/>
          </p:cNvSpPr>
          <p:nvPr>
            <p:ph type="sldNum" sz="quarter" idx="5"/>
          </p:nvPr>
        </p:nvSpPr>
        <p:spPr/>
        <p:txBody>
          <a:bodyPr/>
          <a:lstStyle/>
          <a:p>
            <a:fld id="{BC434BFB-0026-9E40-A571-22673EC753D4}" type="slidenum">
              <a:rPr lang="en-US" smtClean="0"/>
              <a:t>13</a:t>
            </a:fld>
            <a:endParaRPr lang="en-US"/>
          </a:p>
        </p:txBody>
      </p:sp>
    </p:spTree>
    <p:extLst>
      <p:ext uri="{BB962C8B-B14F-4D97-AF65-F5344CB8AC3E}">
        <p14:creationId xmlns:p14="http://schemas.microsoft.com/office/powerpoint/2010/main" val="2955818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06F7-5021-0398-BD86-CEE67FDD0D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5A803-EF18-DC16-00C2-79DE1DA29B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BA7C3-0A22-5BBD-9D1B-29C525D882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A1D011-C9A5-8EA2-D2FF-EBEEF59DBB24}"/>
              </a:ext>
            </a:extLst>
          </p:cNvPr>
          <p:cNvSpPr>
            <a:spLocks noGrp="1"/>
          </p:cNvSpPr>
          <p:nvPr>
            <p:ph type="sldNum" sz="quarter" idx="5"/>
          </p:nvPr>
        </p:nvSpPr>
        <p:spPr/>
        <p:txBody>
          <a:bodyPr/>
          <a:lstStyle/>
          <a:p>
            <a:fld id="{BC434BFB-0026-9E40-A571-22673EC753D4}" type="slidenum">
              <a:rPr lang="en-US" smtClean="0"/>
              <a:t>14</a:t>
            </a:fld>
            <a:endParaRPr lang="en-US"/>
          </a:p>
        </p:txBody>
      </p:sp>
    </p:spTree>
    <p:extLst>
      <p:ext uri="{BB962C8B-B14F-4D97-AF65-F5344CB8AC3E}">
        <p14:creationId xmlns:p14="http://schemas.microsoft.com/office/powerpoint/2010/main" val="3085020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8F646-DBA1-A451-F847-702089307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BC449-FA53-4767-8A5F-EC005C6F6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1C349-0E11-FE02-54E7-93016DCE3B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2009A7-DE46-BD8F-15A6-A2CD3E670A2E}"/>
              </a:ext>
            </a:extLst>
          </p:cNvPr>
          <p:cNvSpPr>
            <a:spLocks noGrp="1"/>
          </p:cNvSpPr>
          <p:nvPr>
            <p:ph type="sldNum" sz="quarter" idx="5"/>
          </p:nvPr>
        </p:nvSpPr>
        <p:spPr/>
        <p:txBody>
          <a:bodyPr/>
          <a:lstStyle/>
          <a:p>
            <a:fld id="{BC434BFB-0026-9E40-A571-22673EC753D4}" type="slidenum">
              <a:rPr lang="en-US" smtClean="0"/>
              <a:t>15</a:t>
            </a:fld>
            <a:endParaRPr lang="en-US"/>
          </a:p>
        </p:txBody>
      </p:sp>
    </p:spTree>
    <p:extLst>
      <p:ext uri="{BB962C8B-B14F-4D97-AF65-F5344CB8AC3E}">
        <p14:creationId xmlns:p14="http://schemas.microsoft.com/office/powerpoint/2010/main" val="2470123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434BFB-0026-9E40-A571-22673EC753D4}" type="slidenum">
              <a:rPr lang="en-US" smtClean="0"/>
              <a:t>16</a:t>
            </a:fld>
            <a:endParaRPr lang="en-US"/>
          </a:p>
        </p:txBody>
      </p:sp>
    </p:spTree>
    <p:extLst>
      <p:ext uri="{BB962C8B-B14F-4D97-AF65-F5344CB8AC3E}">
        <p14:creationId xmlns:p14="http://schemas.microsoft.com/office/powerpoint/2010/main" val="425446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434BFB-0026-9E40-A571-22673EC753D4}" type="slidenum">
              <a:rPr lang="en-US" smtClean="0"/>
              <a:t>20</a:t>
            </a:fld>
            <a:endParaRPr lang="en-US"/>
          </a:p>
        </p:txBody>
      </p:sp>
    </p:spTree>
    <p:extLst>
      <p:ext uri="{BB962C8B-B14F-4D97-AF65-F5344CB8AC3E}">
        <p14:creationId xmlns:p14="http://schemas.microsoft.com/office/powerpoint/2010/main" val="4156228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Briefly explain four chassis options (full steel, full carbon, carbon tub and front end with tube rear, tube frame with composite panel reinforcements).</a:t>
            </a:r>
          </a:p>
          <a:p>
            <a:r>
              <a:rPr lang="en-US"/>
              <a:t>Steel frames are a much more cost-effective option for first-year teams given their extensive documentation and use in FSAE competition.</a:t>
            </a:r>
          </a:p>
          <a:p>
            <a:r>
              <a:rPr lang="en-US"/>
              <a:t>Negative molds for a two-piece monocoque construction can cost as much as $15k, and cutting foam for a plug to use in a one-piece mold is time consuming and removing the foam could potentially compromise composite structure is done poorly with chemicals or mechanically.</a:t>
            </a:r>
          </a:p>
          <a:p>
            <a:r>
              <a:rPr lang="en-US"/>
              <a:t>Steel has predictable mechanical properties that don’t need as much design validation, composite structures in FSAE must pass extensive equivalency tests.</a:t>
            </a:r>
          </a:p>
          <a:p>
            <a:r>
              <a:rPr lang="en-US"/>
              <a:t>Competitive weights and chassis stiffness are still very achievable, even for a first-year team.</a:t>
            </a:r>
          </a:p>
          <a:p>
            <a:r>
              <a:rPr lang="en-US"/>
              <a:t>Designs are quicker to iterate in CAD after FEA than the surface modeling used for monocoques, where you also have to change the molds.</a:t>
            </a:r>
          </a:p>
        </p:txBody>
      </p:sp>
      <p:sp>
        <p:nvSpPr>
          <p:cNvPr id="4" name="Slide Number Placeholder 3"/>
          <p:cNvSpPr>
            <a:spLocks noGrp="1"/>
          </p:cNvSpPr>
          <p:nvPr>
            <p:ph type="sldNum" sz="quarter" idx="5"/>
          </p:nvPr>
        </p:nvSpPr>
        <p:spPr/>
        <p:txBody>
          <a:bodyPr/>
          <a:lstStyle/>
          <a:p>
            <a:fld id="{BC434BFB-0026-9E40-A571-22673EC753D4}" type="slidenum">
              <a:rPr lang="en-US" smtClean="0"/>
              <a:t>24</a:t>
            </a:fld>
            <a:endParaRPr lang="en-US"/>
          </a:p>
        </p:txBody>
      </p:sp>
    </p:spTree>
    <p:extLst>
      <p:ext uri="{BB962C8B-B14F-4D97-AF65-F5344CB8AC3E}">
        <p14:creationId xmlns:p14="http://schemas.microsoft.com/office/powerpoint/2010/main" val="1527569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82EF6A-1AB9-4473-A798-A82FBB040494}" type="datetimeFigureOut">
              <a:rPr lang="en-US" smtClean="0"/>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E7148D-6F47-4BF7-96B7-DC5399621C78}" type="slidenum">
              <a:rPr lang="en-US" smtClean="0"/>
              <a:t>‹#›</a:t>
            </a:fld>
            <a:endParaRPr lang="en-US"/>
          </a:p>
        </p:txBody>
      </p:sp>
    </p:spTree>
    <p:extLst>
      <p:ext uri="{BB962C8B-B14F-4D97-AF65-F5344CB8AC3E}">
        <p14:creationId xmlns:p14="http://schemas.microsoft.com/office/powerpoint/2010/main" val="2227029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82EF6A-1AB9-4473-A798-A82FBB040494}" type="datetimeFigureOut">
              <a:rPr lang="en-US" smtClean="0"/>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E7148D-6F47-4BF7-96B7-DC5399621C78}" type="slidenum">
              <a:rPr lang="en-US" smtClean="0"/>
              <a:t>‹#›</a:t>
            </a:fld>
            <a:endParaRPr lang="en-US"/>
          </a:p>
        </p:txBody>
      </p:sp>
    </p:spTree>
    <p:extLst>
      <p:ext uri="{BB962C8B-B14F-4D97-AF65-F5344CB8AC3E}">
        <p14:creationId xmlns:p14="http://schemas.microsoft.com/office/powerpoint/2010/main" val="2705422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82EF6A-1AB9-4473-A798-A82FBB040494}" type="datetimeFigureOut">
              <a:rPr lang="en-US" smtClean="0"/>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E7148D-6F47-4BF7-96B7-DC5399621C78}" type="slidenum">
              <a:rPr lang="en-US" smtClean="0"/>
              <a:t>‹#›</a:t>
            </a:fld>
            <a:endParaRPr lang="en-US"/>
          </a:p>
        </p:txBody>
      </p:sp>
    </p:spTree>
    <p:extLst>
      <p:ext uri="{BB962C8B-B14F-4D97-AF65-F5344CB8AC3E}">
        <p14:creationId xmlns:p14="http://schemas.microsoft.com/office/powerpoint/2010/main" val="317144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82EF6A-1AB9-4473-A798-A82FBB040494}" type="datetimeFigureOut">
              <a:rPr lang="en-US" smtClean="0"/>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E7148D-6F47-4BF7-96B7-DC5399621C78}" type="slidenum">
              <a:rPr lang="en-US" smtClean="0"/>
              <a:t>‹#›</a:t>
            </a:fld>
            <a:endParaRPr lang="en-US"/>
          </a:p>
        </p:txBody>
      </p:sp>
    </p:spTree>
    <p:extLst>
      <p:ext uri="{BB962C8B-B14F-4D97-AF65-F5344CB8AC3E}">
        <p14:creationId xmlns:p14="http://schemas.microsoft.com/office/powerpoint/2010/main" val="187315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82EF6A-1AB9-4473-A798-A82FBB040494}" type="datetimeFigureOut">
              <a:rPr lang="en-US" smtClean="0"/>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E7148D-6F47-4BF7-96B7-DC5399621C78}" type="slidenum">
              <a:rPr lang="en-US" smtClean="0"/>
              <a:t>‹#›</a:t>
            </a:fld>
            <a:endParaRPr lang="en-US"/>
          </a:p>
        </p:txBody>
      </p:sp>
    </p:spTree>
    <p:extLst>
      <p:ext uri="{BB962C8B-B14F-4D97-AF65-F5344CB8AC3E}">
        <p14:creationId xmlns:p14="http://schemas.microsoft.com/office/powerpoint/2010/main" val="419796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82EF6A-1AB9-4473-A798-A82FBB040494}" type="datetimeFigureOut">
              <a:rPr lang="en-US" smtClean="0"/>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E7148D-6F47-4BF7-96B7-DC5399621C78}" type="slidenum">
              <a:rPr lang="en-US" smtClean="0"/>
              <a:t>‹#›</a:t>
            </a:fld>
            <a:endParaRPr lang="en-US"/>
          </a:p>
        </p:txBody>
      </p:sp>
    </p:spTree>
    <p:extLst>
      <p:ext uri="{BB962C8B-B14F-4D97-AF65-F5344CB8AC3E}">
        <p14:creationId xmlns:p14="http://schemas.microsoft.com/office/powerpoint/2010/main" val="2172853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82EF6A-1AB9-4473-A798-A82FBB040494}" type="datetimeFigureOut">
              <a:rPr lang="en-US" smtClean="0"/>
              <a:t>1/20/2026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E7148D-6F47-4BF7-96B7-DC5399621C78}" type="slidenum">
              <a:rPr lang="en-US" smtClean="0"/>
              <a:t>‹#›</a:t>
            </a:fld>
            <a:endParaRPr lang="en-US"/>
          </a:p>
        </p:txBody>
      </p:sp>
    </p:spTree>
    <p:extLst>
      <p:ext uri="{BB962C8B-B14F-4D97-AF65-F5344CB8AC3E}">
        <p14:creationId xmlns:p14="http://schemas.microsoft.com/office/powerpoint/2010/main" val="1508345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82EF6A-1AB9-4473-A798-A82FBB040494}" type="datetimeFigureOut">
              <a:rPr lang="en-US" smtClean="0"/>
              <a:t>1/20/2026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E7148D-6F47-4BF7-96B7-DC5399621C78}" type="slidenum">
              <a:rPr lang="en-US" smtClean="0"/>
              <a:t>‹#›</a:t>
            </a:fld>
            <a:endParaRPr lang="en-US"/>
          </a:p>
        </p:txBody>
      </p:sp>
    </p:spTree>
    <p:extLst>
      <p:ext uri="{BB962C8B-B14F-4D97-AF65-F5344CB8AC3E}">
        <p14:creationId xmlns:p14="http://schemas.microsoft.com/office/powerpoint/2010/main" val="1016244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2EF6A-1AB9-4473-A798-A82FBB040494}" type="datetimeFigureOut">
              <a:rPr lang="en-US" smtClean="0"/>
              <a:t>1/20/2026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E7148D-6F47-4BF7-96B7-DC5399621C78}" type="slidenum">
              <a:rPr lang="en-US" smtClean="0"/>
              <a:t>‹#›</a:t>
            </a:fld>
            <a:endParaRPr lang="en-US"/>
          </a:p>
        </p:txBody>
      </p:sp>
    </p:spTree>
    <p:extLst>
      <p:ext uri="{BB962C8B-B14F-4D97-AF65-F5344CB8AC3E}">
        <p14:creationId xmlns:p14="http://schemas.microsoft.com/office/powerpoint/2010/main" val="835221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82EF6A-1AB9-4473-A798-A82FBB040494}" type="datetimeFigureOut">
              <a:rPr lang="en-US" smtClean="0"/>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E7148D-6F47-4BF7-96B7-DC5399621C78}" type="slidenum">
              <a:rPr lang="en-US" smtClean="0"/>
              <a:t>‹#›</a:t>
            </a:fld>
            <a:endParaRPr lang="en-US"/>
          </a:p>
        </p:txBody>
      </p:sp>
    </p:spTree>
    <p:extLst>
      <p:ext uri="{BB962C8B-B14F-4D97-AF65-F5344CB8AC3E}">
        <p14:creationId xmlns:p14="http://schemas.microsoft.com/office/powerpoint/2010/main" val="13369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82EF6A-1AB9-4473-A798-A82FBB040494}" type="datetimeFigureOut">
              <a:rPr lang="en-US" smtClean="0"/>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E7148D-6F47-4BF7-96B7-DC5399621C78}" type="slidenum">
              <a:rPr lang="en-US" smtClean="0"/>
              <a:t>‹#›</a:t>
            </a:fld>
            <a:endParaRPr lang="en-US"/>
          </a:p>
        </p:txBody>
      </p:sp>
    </p:spTree>
    <p:extLst>
      <p:ext uri="{BB962C8B-B14F-4D97-AF65-F5344CB8AC3E}">
        <p14:creationId xmlns:p14="http://schemas.microsoft.com/office/powerpoint/2010/main" val="40344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82EF6A-1AB9-4473-A798-A82FBB040494}" type="datetimeFigureOut">
              <a:rPr lang="en-US" smtClean="0"/>
              <a:t>1/20/2026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E7148D-6F47-4BF7-96B7-DC5399621C78}" type="slidenum">
              <a:rPr lang="en-US" smtClean="0"/>
              <a:t>‹#›</a:t>
            </a:fld>
            <a:endParaRPr lang="en-US"/>
          </a:p>
        </p:txBody>
      </p:sp>
    </p:spTree>
    <p:extLst>
      <p:ext uri="{BB962C8B-B14F-4D97-AF65-F5344CB8AC3E}">
        <p14:creationId xmlns:p14="http://schemas.microsoft.com/office/powerpoint/2010/main" val="576085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7.wdp"/><Relationship Id="rId1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18.png"/><Relationship Id="rId12" Type="http://schemas.openxmlformats.org/officeDocument/2006/relationships/image" Target="../media/image35.png"/><Relationship Id="rId17" Type="http://schemas.microsoft.com/office/2007/relationships/hdphoto" Target="../media/hdphoto9.wdp"/><Relationship Id="rId2" Type="http://schemas.openxmlformats.org/officeDocument/2006/relationships/image" Target="../media/image28.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hdphoto" Target="../media/hdphoto6.wdp"/><Relationship Id="rId5" Type="http://schemas.openxmlformats.org/officeDocument/2006/relationships/image" Target="../media/image31.png"/><Relationship Id="rId15" Type="http://schemas.microsoft.com/office/2007/relationships/hdphoto" Target="../media/hdphoto8.wdp"/><Relationship Id="rId10" Type="http://schemas.openxmlformats.org/officeDocument/2006/relationships/image" Target="../media/image34.png"/><Relationship Id="rId19" Type="http://schemas.microsoft.com/office/2007/relationships/hdphoto" Target="../media/hdphoto10.wdp"/><Relationship Id="rId4" Type="http://schemas.openxmlformats.org/officeDocument/2006/relationships/image" Target="../media/image30.png"/><Relationship Id="rId9" Type="http://schemas.microsoft.com/office/2007/relationships/hdphoto" Target="../media/hdphoto5.wdp"/><Relationship Id="rId14"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7.wdp"/><Relationship Id="rId1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18.png"/><Relationship Id="rId12" Type="http://schemas.openxmlformats.org/officeDocument/2006/relationships/image" Target="../media/image35.png"/><Relationship Id="rId17" Type="http://schemas.microsoft.com/office/2007/relationships/hdphoto" Target="../media/hdphoto9.wdp"/><Relationship Id="rId2" Type="http://schemas.openxmlformats.org/officeDocument/2006/relationships/image" Target="../media/image28.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hdphoto" Target="../media/hdphoto6.wdp"/><Relationship Id="rId5" Type="http://schemas.openxmlformats.org/officeDocument/2006/relationships/image" Target="../media/image31.png"/><Relationship Id="rId15" Type="http://schemas.microsoft.com/office/2007/relationships/hdphoto" Target="../media/hdphoto8.wdp"/><Relationship Id="rId10" Type="http://schemas.openxmlformats.org/officeDocument/2006/relationships/image" Target="../media/image34.png"/><Relationship Id="rId19" Type="http://schemas.microsoft.com/office/2007/relationships/hdphoto" Target="../media/hdphoto10.wdp"/><Relationship Id="rId4" Type="http://schemas.openxmlformats.org/officeDocument/2006/relationships/image" Target="../media/image30.png"/><Relationship Id="rId9" Type="http://schemas.microsoft.com/office/2007/relationships/hdphoto" Target="../media/hdphoto5.wdp"/><Relationship Id="rId14" Type="http://schemas.openxmlformats.org/officeDocument/2006/relationships/image" Target="../media/image36.png"/></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7.wdp"/><Relationship Id="rId1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18.png"/><Relationship Id="rId12" Type="http://schemas.openxmlformats.org/officeDocument/2006/relationships/image" Target="../media/image35.png"/><Relationship Id="rId17" Type="http://schemas.microsoft.com/office/2007/relationships/hdphoto" Target="../media/hdphoto9.wdp"/><Relationship Id="rId2" Type="http://schemas.openxmlformats.org/officeDocument/2006/relationships/image" Target="../media/image28.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hdphoto" Target="../media/hdphoto6.wdp"/><Relationship Id="rId5" Type="http://schemas.openxmlformats.org/officeDocument/2006/relationships/image" Target="../media/image31.png"/><Relationship Id="rId15" Type="http://schemas.microsoft.com/office/2007/relationships/hdphoto" Target="../media/hdphoto8.wdp"/><Relationship Id="rId10" Type="http://schemas.openxmlformats.org/officeDocument/2006/relationships/image" Target="../media/image34.png"/><Relationship Id="rId19" Type="http://schemas.microsoft.com/office/2007/relationships/hdphoto" Target="../media/hdphoto10.wdp"/><Relationship Id="rId4" Type="http://schemas.openxmlformats.org/officeDocument/2006/relationships/image" Target="../media/image30.png"/><Relationship Id="rId9" Type="http://schemas.microsoft.com/office/2007/relationships/hdphoto" Target="../media/hdphoto5.wdp"/><Relationship Id="rId14"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7.wdp"/><Relationship Id="rId1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18.png"/><Relationship Id="rId12" Type="http://schemas.openxmlformats.org/officeDocument/2006/relationships/image" Target="../media/image35.png"/><Relationship Id="rId17" Type="http://schemas.microsoft.com/office/2007/relationships/hdphoto" Target="../media/hdphoto9.wdp"/><Relationship Id="rId2" Type="http://schemas.openxmlformats.org/officeDocument/2006/relationships/image" Target="../media/image28.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hdphoto" Target="../media/hdphoto6.wdp"/><Relationship Id="rId5" Type="http://schemas.openxmlformats.org/officeDocument/2006/relationships/image" Target="../media/image31.png"/><Relationship Id="rId15" Type="http://schemas.microsoft.com/office/2007/relationships/hdphoto" Target="../media/hdphoto8.wdp"/><Relationship Id="rId10" Type="http://schemas.openxmlformats.org/officeDocument/2006/relationships/image" Target="../media/image34.png"/><Relationship Id="rId19" Type="http://schemas.microsoft.com/office/2007/relationships/hdphoto" Target="../media/hdphoto10.wdp"/><Relationship Id="rId4" Type="http://schemas.openxmlformats.org/officeDocument/2006/relationships/image" Target="../media/image30.png"/><Relationship Id="rId9" Type="http://schemas.microsoft.com/office/2007/relationships/hdphoto" Target="../media/hdphoto5.wdp"/><Relationship Id="rId1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7.wdp"/><Relationship Id="rId1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18.png"/><Relationship Id="rId12" Type="http://schemas.openxmlformats.org/officeDocument/2006/relationships/image" Target="../media/image35.png"/><Relationship Id="rId17" Type="http://schemas.microsoft.com/office/2007/relationships/hdphoto" Target="../media/hdphoto9.wdp"/><Relationship Id="rId2" Type="http://schemas.openxmlformats.org/officeDocument/2006/relationships/image" Target="../media/image28.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hdphoto" Target="../media/hdphoto6.wdp"/><Relationship Id="rId5" Type="http://schemas.openxmlformats.org/officeDocument/2006/relationships/image" Target="../media/image31.png"/><Relationship Id="rId15" Type="http://schemas.microsoft.com/office/2007/relationships/hdphoto" Target="../media/hdphoto8.wdp"/><Relationship Id="rId10" Type="http://schemas.openxmlformats.org/officeDocument/2006/relationships/image" Target="../media/image34.png"/><Relationship Id="rId19" Type="http://schemas.microsoft.com/office/2007/relationships/hdphoto" Target="../media/hdphoto10.wdp"/><Relationship Id="rId4" Type="http://schemas.openxmlformats.org/officeDocument/2006/relationships/image" Target="../media/image30.png"/><Relationship Id="rId9" Type="http://schemas.microsoft.com/office/2007/relationships/hdphoto" Target="../media/hdphoto5.wdp"/><Relationship Id="rId1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9.sv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diagramLayout" Target="../diagrams/layout4.xml"/><Relationship Id="rId7" Type="http://schemas.openxmlformats.org/officeDocument/2006/relationships/image" Target="../media/image48.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50.png"/></Relationships>
</file>

<file path=ppt/slides/_rels/slide51.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335E"/>
        </a:solidFill>
        <a:effectLst/>
      </p:bgPr>
    </p:bg>
    <p:spTree>
      <p:nvGrpSpPr>
        <p:cNvPr id="1" name="">
          <a:extLst>
            <a:ext uri="{FF2B5EF4-FFF2-40B4-BE49-F238E27FC236}">
              <a16:creationId xmlns:a16="http://schemas.microsoft.com/office/drawing/2014/main" id="{EE6AEBFE-D2B0-FF4D-6F73-1FB9F01C6CEE}"/>
            </a:ext>
          </a:extLst>
        </p:cNvPr>
        <p:cNvGrpSpPr/>
        <p:nvPr/>
      </p:nvGrpSpPr>
      <p:grpSpPr>
        <a:xfrm>
          <a:off x="0" y="0"/>
          <a:ext cx="0" cy="0"/>
          <a:chOff x="0" y="0"/>
          <a:chExt cx="0" cy="0"/>
        </a:xfrm>
      </p:grpSpPr>
      <p:sp>
        <p:nvSpPr>
          <p:cNvPr id="27" name="Freeform: Shape 26">
            <a:extLst>
              <a:ext uri="{FF2B5EF4-FFF2-40B4-BE49-F238E27FC236}">
                <a16:creationId xmlns:a16="http://schemas.microsoft.com/office/drawing/2014/main" id="{15F9A2CA-F8CC-F8B8-4E8A-AE0356A55A5E}"/>
              </a:ext>
            </a:extLst>
          </p:cNvPr>
          <p:cNvSpPr/>
          <p:nvPr/>
        </p:nvSpPr>
        <p:spPr>
          <a:xfrm>
            <a:off x="-97766" y="0"/>
            <a:ext cx="12320246" cy="6858000"/>
          </a:xfrm>
          <a:custGeom>
            <a:avLst/>
            <a:gdLst>
              <a:gd name="connsiteX0" fmla="*/ 0 w 12154579"/>
              <a:gd name="connsiteY0" fmla="*/ 0 h 6858000"/>
              <a:gd name="connsiteX1" fmla="*/ 12154579 w 12154579"/>
              <a:gd name="connsiteY1" fmla="*/ 0 h 6858000"/>
              <a:gd name="connsiteX2" fmla="*/ 12154579 w 12154579"/>
              <a:gd name="connsiteY2" fmla="*/ 6858000 h 6858000"/>
              <a:gd name="connsiteX3" fmla="*/ 5966099 w 12154579"/>
              <a:gd name="connsiteY3" fmla="*/ 6858000 h 6858000"/>
              <a:gd name="connsiteX4" fmla="*/ 0 w 1215457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4579" h="6858000">
                <a:moveTo>
                  <a:pt x="0" y="0"/>
                </a:moveTo>
                <a:lnTo>
                  <a:pt x="12154579" y="0"/>
                </a:lnTo>
                <a:lnTo>
                  <a:pt x="12154579" y="6858000"/>
                </a:lnTo>
                <a:lnTo>
                  <a:pt x="5966099" y="6858000"/>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yellow frame with black wheels&#10;&#10;AI-generated content may be incorrect.">
            <a:extLst>
              <a:ext uri="{FF2B5EF4-FFF2-40B4-BE49-F238E27FC236}">
                <a16:creationId xmlns:a16="http://schemas.microsoft.com/office/drawing/2014/main" id="{300C59A6-856B-AB32-BB20-86CC05607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8979" y="-321130"/>
            <a:ext cx="13153002" cy="7996098"/>
          </a:xfrm>
          <a:prstGeom prst="rect">
            <a:avLst/>
          </a:prstGeom>
        </p:spPr>
      </p:pic>
      <p:sp>
        <p:nvSpPr>
          <p:cNvPr id="29" name="Freeform: Shape 28">
            <a:extLst>
              <a:ext uri="{FF2B5EF4-FFF2-40B4-BE49-F238E27FC236}">
                <a16:creationId xmlns:a16="http://schemas.microsoft.com/office/drawing/2014/main" id="{056D4BBC-522C-C04B-D3C8-38EAB3481560}"/>
              </a:ext>
            </a:extLst>
          </p:cNvPr>
          <p:cNvSpPr/>
          <p:nvPr/>
        </p:nvSpPr>
        <p:spPr>
          <a:xfrm>
            <a:off x="-45719" y="0"/>
            <a:ext cx="6012179" cy="6858000"/>
          </a:xfrm>
          <a:custGeom>
            <a:avLst/>
            <a:gdLst>
              <a:gd name="connsiteX0" fmla="*/ 0 w 6003520"/>
              <a:gd name="connsiteY0" fmla="*/ 0 h 6858000"/>
              <a:gd name="connsiteX1" fmla="*/ 37421 w 6003520"/>
              <a:gd name="connsiteY1" fmla="*/ 0 h 6858000"/>
              <a:gd name="connsiteX2" fmla="*/ 6003520 w 6003520"/>
              <a:gd name="connsiteY2" fmla="*/ 6858000 h 6858000"/>
              <a:gd name="connsiteX3" fmla="*/ 0 w 6003520"/>
              <a:gd name="connsiteY3" fmla="*/ 6858000 h 6858000"/>
              <a:gd name="connsiteX4" fmla="*/ 0 w 600352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520" h="6858000">
                <a:moveTo>
                  <a:pt x="0" y="0"/>
                </a:moveTo>
                <a:lnTo>
                  <a:pt x="37421" y="0"/>
                </a:lnTo>
                <a:lnTo>
                  <a:pt x="6003520" y="6858000"/>
                </a:lnTo>
                <a:lnTo>
                  <a:pt x="0" y="6858000"/>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Trine University - School Name">
            <a:extLst>
              <a:ext uri="{FF2B5EF4-FFF2-40B4-BE49-F238E27FC236}">
                <a16:creationId xmlns:a16="http://schemas.microsoft.com/office/drawing/2014/main" id="{051F158A-77FF-B23B-D0A1-9A9CF8BAF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850" y="1074687"/>
            <a:ext cx="3292299" cy="3292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F0FB6B-00ED-BB6D-D5A0-8EF4133FE34F}"/>
              </a:ext>
            </a:extLst>
          </p:cNvPr>
          <p:cNvSpPr txBox="1"/>
          <p:nvPr/>
        </p:nvSpPr>
        <p:spPr>
          <a:xfrm>
            <a:off x="12557858" y="1074687"/>
            <a:ext cx="2769228" cy="954107"/>
          </a:xfrm>
          <a:prstGeom prst="rect">
            <a:avLst/>
          </a:prstGeom>
          <a:noFill/>
        </p:spPr>
        <p:txBody>
          <a:bodyPr wrap="square" rtlCol="0">
            <a:spAutoFit/>
          </a:bodyPr>
          <a:lstStyle/>
          <a:p>
            <a:r>
              <a:rPr lang="en-US" sz="2800">
                <a:ln w="19050">
                  <a:solidFill>
                    <a:srgbClr val="B6ACA1"/>
                  </a:solidFill>
                </a:ln>
                <a:solidFill>
                  <a:srgbClr val="013668"/>
                </a:solidFill>
                <a:latin typeface="Aptos Black" panose="020B0004020202020204" pitchFamily="34" charset="0"/>
              </a:rPr>
              <a:t>Formula SAE Design Project</a:t>
            </a:r>
          </a:p>
        </p:txBody>
      </p:sp>
    </p:spTree>
    <p:extLst>
      <p:ext uri="{BB962C8B-B14F-4D97-AF65-F5344CB8AC3E}">
        <p14:creationId xmlns:p14="http://schemas.microsoft.com/office/powerpoint/2010/main" val="1493121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2CC4C-3DB1-62C3-B727-7693FA225388}"/>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4AFB0F-2DFC-C9D0-4801-D3046B496A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325" b="43175"/>
          <a:stretch/>
        </p:blipFill>
        <p:spPr>
          <a:xfrm>
            <a:off x="0" y="0"/>
            <a:ext cx="12192000" cy="6858000"/>
          </a:xfrm>
        </p:spPr>
      </p:pic>
      <p:sp>
        <p:nvSpPr>
          <p:cNvPr id="8" name="Freeform 7">
            <a:extLst>
              <a:ext uri="{FF2B5EF4-FFF2-40B4-BE49-F238E27FC236}">
                <a16:creationId xmlns:a16="http://schemas.microsoft.com/office/drawing/2014/main" id="{7CCDF875-DEA4-F8C5-623D-A4CC11462DE9}"/>
              </a:ext>
            </a:extLst>
          </p:cNvPr>
          <p:cNvSpPr/>
          <p:nvPr/>
        </p:nvSpPr>
        <p:spPr>
          <a:xfrm>
            <a:off x="0" y="-2125784"/>
            <a:ext cx="26263600" cy="15595600"/>
          </a:xfrm>
          <a:custGeom>
            <a:avLst/>
            <a:gdLst>
              <a:gd name="csX0" fmla="*/ 7856695 w 24092451"/>
              <a:gd name="csY0" fmla="*/ 3790604 h 13795513"/>
              <a:gd name="csX1" fmla="*/ 7478863 w 24092451"/>
              <a:gd name="csY1" fmla="*/ 4168437 h 13795513"/>
              <a:gd name="csX2" fmla="*/ 7478863 w 24092451"/>
              <a:gd name="csY2" fmla="*/ 5794021 h 13795513"/>
              <a:gd name="csX3" fmla="*/ 7856695 w 24092451"/>
              <a:gd name="csY3" fmla="*/ 6171854 h 13795513"/>
              <a:gd name="csX4" fmla="*/ 9367979 w 24092451"/>
              <a:gd name="csY4" fmla="*/ 6171854 h 13795513"/>
              <a:gd name="csX5" fmla="*/ 9745813 w 24092451"/>
              <a:gd name="csY5" fmla="*/ 5794021 h 13795513"/>
              <a:gd name="csX6" fmla="*/ 9745813 w 24092451"/>
              <a:gd name="csY6" fmla="*/ 4168437 h 13795513"/>
              <a:gd name="csX7" fmla="*/ 9367979 w 24092451"/>
              <a:gd name="csY7" fmla="*/ 3790604 h 13795513"/>
              <a:gd name="csX8" fmla="*/ 0 w 24092451"/>
              <a:gd name="csY8" fmla="*/ 0 h 13795513"/>
              <a:gd name="csX9" fmla="*/ 24092451 w 24092451"/>
              <a:gd name="csY9" fmla="*/ 0 h 13795513"/>
              <a:gd name="csX10" fmla="*/ 24092451 w 24092451"/>
              <a:gd name="csY10" fmla="*/ 13795513 h 13795513"/>
              <a:gd name="csX11" fmla="*/ 0 w 24092451"/>
              <a:gd name="csY11" fmla="*/ 13795513 h 1379551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24092451" h="13795513">
                <a:moveTo>
                  <a:pt x="7856695" y="3790604"/>
                </a:moveTo>
                <a:cubicBezTo>
                  <a:pt x="7648024" y="3790604"/>
                  <a:pt x="7478863" y="3959766"/>
                  <a:pt x="7478863" y="4168437"/>
                </a:cubicBezTo>
                <a:lnTo>
                  <a:pt x="7478863" y="5794021"/>
                </a:lnTo>
                <a:cubicBezTo>
                  <a:pt x="7478863" y="6002692"/>
                  <a:pt x="7648024" y="6171854"/>
                  <a:pt x="7856695" y="6171854"/>
                </a:cubicBezTo>
                <a:lnTo>
                  <a:pt x="9367979" y="6171854"/>
                </a:lnTo>
                <a:cubicBezTo>
                  <a:pt x="9576651" y="6171854"/>
                  <a:pt x="9745813" y="6002692"/>
                  <a:pt x="9745813" y="5794021"/>
                </a:cubicBezTo>
                <a:lnTo>
                  <a:pt x="9745813" y="4168437"/>
                </a:lnTo>
                <a:cubicBezTo>
                  <a:pt x="9745813" y="3959766"/>
                  <a:pt x="9576651" y="3790604"/>
                  <a:pt x="9367979" y="3790604"/>
                </a:cubicBezTo>
                <a:close/>
                <a:moveTo>
                  <a:pt x="0" y="0"/>
                </a:moveTo>
                <a:lnTo>
                  <a:pt x="24092451" y="0"/>
                </a:lnTo>
                <a:lnTo>
                  <a:pt x="24092451" y="13795513"/>
                </a:lnTo>
                <a:lnTo>
                  <a:pt x="0" y="13795513"/>
                </a:lnTo>
                <a:close/>
              </a:path>
            </a:pathLst>
          </a:custGeom>
          <a:solidFill>
            <a:schemeClr val="tx1">
              <a:alpha val="70000"/>
            </a:schemeClr>
          </a:solidFill>
          <a:effectLst>
            <a:glow rad="381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Name">
            <a:extLst>
              <a:ext uri="{FF2B5EF4-FFF2-40B4-BE49-F238E27FC236}">
                <a16:creationId xmlns:a16="http://schemas.microsoft.com/office/drawing/2014/main" id="{9D0338E6-155F-FBBB-EA84-9D1274024B24}"/>
              </a:ext>
            </a:extLst>
          </p:cNvPr>
          <p:cNvSpPr txBox="1"/>
          <p:nvPr/>
        </p:nvSpPr>
        <p:spPr>
          <a:xfrm>
            <a:off x="4028048" y="2339392"/>
            <a:ext cx="4135903" cy="707886"/>
          </a:xfrm>
          <a:prstGeom prst="rect">
            <a:avLst/>
          </a:prstGeom>
          <a:noFill/>
        </p:spPr>
        <p:txBody>
          <a:bodyPr wrap="square" rtlCol="0">
            <a:spAutoFit/>
          </a:bodyPr>
          <a:lstStyle/>
          <a:p>
            <a:r>
              <a:rPr lang="en-US" sz="4000" b="1">
                <a:solidFill>
                  <a:schemeClr val="bg1"/>
                </a:solidFill>
              </a:rPr>
              <a:t>Michael Ledyard</a:t>
            </a:r>
          </a:p>
        </p:txBody>
      </p:sp>
      <p:sp>
        <p:nvSpPr>
          <p:cNvPr id="7" name="Position">
            <a:extLst>
              <a:ext uri="{FF2B5EF4-FFF2-40B4-BE49-F238E27FC236}">
                <a16:creationId xmlns:a16="http://schemas.microsoft.com/office/drawing/2014/main" id="{338D5480-FD40-0803-CA92-5E400B183498}"/>
              </a:ext>
            </a:extLst>
          </p:cNvPr>
          <p:cNvSpPr txBox="1"/>
          <p:nvPr/>
        </p:nvSpPr>
        <p:spPr>
          <a:xfrm>
            <a:off x="4028048" y="3047278"/>
            <a:ext cx="7467600" cy="369332"/>
          </a:xfrm>
          <a:prstGeom prst="rect">
            <a:avLst/>
          </a:prstGeom>
          <a:noFill/>
        </p:spPr>
        <p:txBody>
          <a:bodyPr wrap="square" lIns="91440" tIns="45720" rIns="91440" bIns="45720" rtlCol="0" anchor="t">
            <a:spAutoFit/>
          </a:bodyPr>
          <a:lstStyle/>
          <a:p>
            <a:r>
              <a:rPr lang="en-US">
                <a:solidFill>
                  <a:schemeClr val="bg1"/>
                </a:solidFill>
              </a:rPr>
              <a:t>Testing Engineer</a:t>
            </a:r>
          </a:p>
        </p:txBody>
      </p:sp>
    </p:spTree>
    <p:extLst>
      <p:ext uri="{BB962C8B-B14F-4D97-AF65-F5344CB8AC3E}">
        <p14:creationId xmlns:p14="http://schemas.microsoft.com/office/powerpoint/2010/main" val="3391348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Allen School of Engineering and Technology - Rizacan Sarikaya | Trine  University">
            <a:extLst>
              <a:ext uri="{FF2B5EF4-FFF2-40B4-BE49-F238E27FC236}">
                <a16:creationId xmlns:a16="http://schemas.microsoft.com/office/drawing/2014/main" id="{61186A7D-8A9F-5EF5-4E67-223B3C82C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969" r="-1" b="16218"/>
          <a:stretch>
            <a:fillRect/>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8D42708-399B-F789-8A9E-77A1AC0E8F82}"/>
              </a:ext>
            </a:extLst>
          </p:cNvPr>
          <p:cNvSpPr/>
          <p:nvPr/>
        </p:nvSpPr>
        <p:spPr>
          <a:xfrm>
            <a:off x="6096000" y="0"/>
            <a:ext cx="6094476" cy="6858000"/>
          </a:xfrm>
          <a:prstGeom prst="rect">
            <a:avLst/>
          </a:prstGeom>
          <a:solidFill>
            <a:srgbClr val="000E1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on a chair with a green device&#10;&#10;AI-generated content may be incorrect.">
            <a:extLst>
              <a:ext uri="{FF2B5EF4-FFF2-40B4-BE49-F238E27FC236}">
                <a16:creationId xmlns:a16="http://schemas.microsoft.com/office/drawing/2014/main" id="{E9BA1E43-85CB-98C2-1510-5363575E4D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990" l="9896" r="89974">
                        <a14:foregroundMark x1="9896" y1="69775" x2="19206" y2="68701"/>
                        <a14:foregroundMark x1="19206" y1="68701" x2="27148" y2="65137"/>
                        <a14:foregroundMark x1="27148" y1="65137" x2="28060" y2="64160"/>
                        <a14:foregroundMark x1="42122" y1="73193" x2="48438" y2="68457"/>
                        <a14:foregroundMark x1="56315" y1="56445" x2="62044" y2="52734"/>
                        <a14:foregroundMark x1="57487" y1="20898" x2="60677" y2="22363"/>
                        <a14:foregroundMark x1="42122" y1="37939" x2="48047" y2="32568"/>
                        <a14:foregroundMark x1="48047" y1="32568" x2="42969" y2="38525"/>
                        <a14:foregroundMark x1="42969" y1="38525" x2="46159" y2="31934"/>
                        <a14:foregroundMark x1="46159" y1="31934" x2="51758" y2="29932"/>
                        <a14:foregroundMark x1="12695" y1="68604" x2="19922" y2="64160"/>
                        <a14:foregroundMark x1="19922" y1="64160" x2="16211" y2="67578"/>
                        <a14:foregroundMark x1="51563" y1="23242" x2="52734" y2="21777"/>
                        <a14:foregroundMark x1="69336" y1="41797" x2="70378" y2="39990"/>
                        <a14:backgroundMark x1="24935" y1="70654" x2="32487" y2="56982"/>
                        <a14:backgroundMark x1="32487" y1="56982" x2="34701" y2="64355"/>
                        <a14:backgroundMark x1="34701" y1="64355" x2="29557" y2="70166"/>
                        <a14:backgroundMark x1="29557" y1="70166" x2="25326" y2="70068"/>
                        <a14:backgroundMark x1="41341" y1="59863" x2="40495" y2="58984"/>
                        <a14:backgroundMark x1="41341" y1="62354" x2="44661" y2="58984"/>
                        <a14:backgroundMark x1="21159" y1="70215" x2="21549" y2="69482"/>
                        <a14:backgroundMark x1="22135" y1="69043" x2="26693" y2="67236"/>
                        <a14:backgroundMark x1="26693" y1="67090" x2="26302" y2="68018"/>
                        <a14:backgroundMark x1="71354" y1="42822" x2="70768" y2="43701"/>
                        <a14:backgroundMark x1="72135" y1="38818" x2="73047" y2="31689"/>
                        <a14:backgroundMark x1="73047" y1="31689" x2="64714" y2="27832"/>
                        <a14:backgroundMark x1="64714" y1="27832" x2="62891" y2="20947"/>
                        <a14:backgroundMark x1="62891" y1="20947" x2="63021" y2="20752"/>
                        <a14:backgroundMark x1="48633" y1="21045" x2="52148" y2="17920"/>
                        <a14:backgroundMark x1="12891" y1="65039" x2="12891" y2="66064"/>
                        <a14:backgroundMark x1="11849" y1="67432" x2="15625" y2="63281"/>
                        <a14:backgroundMark x1="71940" y1="41797" x2="72331" y2="40283"/>
                      </a14:backgroundRemoval>
                    </a14:imgEffect>
                  </a14:imgLayer>
                </a14:imgProps>
              </a:ext>
              <a:ext uri="{28A0092B-C50C-407E-A947-70E740481C1C}">
                <a14:useLocalDpi xmlns:a14="http://schemas.microsoft.com/office/drawing/2010/main" val="0"/>
              </a:ext>
            </a:extLst>
          </a:blip>
          <a:srcRect b="15625"/>
          <a:stretch>
            <a:fillRect/>
          </a:stretch>
        </p:blipFill>
        <p:spPr>
          <a:xfrm>
            <a:off x="6096000" y="495955"/>
            <a:ext cx="6096000" cy="6857990"/>
          </a:xfrm>
          <a:prstGeom prst="rect">
            <a:avLst/>
          </a:prstGeom>
        </p:spPr>
      </p:pic>
      <p:sp>
        <p:nvSpPr>
          <p:cNvPr id="7" name="TextBox 6">
            <a:extLst>
              <a:ext uri="{FF2B5EF4-FFF2-40B4-BE49-F238E27FC236}">
                <a16:creationId xmlns:a16="http://schemas.microsoft.com/office/drawing/2014/main" id="{1C51C357-A35F-B326-C11C-15209C3A2A54}"/>
              </a:ext>
            </a:extLst>
          </p:cNvPr>
          <p:cNvSpPr txBox="1"/>
          <p:nvPr/>
        </p:nvSpPr>
        <p:spPr>
          <a:xfrm>
            <a:off x="6516275" y="495955"/>
            <a:ext cx="5253925" cy="461665"/>
          </a:xfrm>
          <a:prstGeom prst="rect">
            <a:avLst/>
          </a:prstGeom>
          <a:noFill/>
        </p:spPr>
        <p:txBody>
          <a:bodyPr wrap="square" rtlCol="0" anchor="ctr">
            <a:spAutoFit/>
          </a:bodyPr>
          <a:lstStyle/>
          <a:p>
            <a:pPr algn="ctr"/>
            <a:r>
              <a:rPr lang="en-US" sz="2400" b="1">
                <a:solidFill>
                  <a:schemeClr val="bg1"/>
                </a:solidFill>
              </a:rPr>
              <a:t>Dr. </a:t>
            </a:r>
            <a:r>
              <a:rPr lang="en-US" sz="2400" b="1" err="1">
                <a:solidFill>
                  <a:schemeClr val="bg1"/>
                </a:solidFill>
              </a:rPr>
              <a:t>Rizacan</a:t>
            </a:r>
            <a:r>
              <a:rPr lang="en-US" sz="2400" b="1">
                <a:solidFill>
                  <a:schemeClr val="bg1"/>
                </a:solidFill>
              </a:rPr>
              <a:t> Sarikaya</a:t>
            </a:r>
          </a:p>
        </p:txBody>
      </p:sp>
      <p:sp>
        <p:nvSpPr>
          <p:cNvPr id="9" name="TextBox 8">
            <a:extLst>
              <a:ext uri="{FF2B5EF4-FFF2-40B4-BE49-F238E27FC236}">
                <a16:creationId xmlns:a16="http://schemas.microsoft.com/office/drawing/2014/main" id="{92C1615E-5515-9601-CD87-567B73B18DFF}"/>
              </a:ext>
            </a:extLst>
          </p:cNvPr>
          <p:cNvSpPr txBox="1"/>
          <p:nvPr/>
        </p:nvSpPr>
        <p:spPr>
          <a:xfrm>
            <a:off x="6516275" y="957620"/>
            <a:ext cx="5253925" cy="369332"/>
          </a:xfrm>
          <a:prstGeom prst="rect">
            <a:avLst/>
          </a:prstGeom>
          <a:noFill/>
        </p:spPr>
        <p:txBody>
          <a:bodyPr wrap="square" rtlCol="0" anchor="ctr">
            <a:spAutoFit/>
          </a:bodyPr>
          <a:lstStyle/>
          <a:p>
            <a:pPr algn="ctr"/>
            <a:r>
              <a:rPr lang="en-US">
                <a:solidFill>
                  <a:schemeClr val="bg1"/>
                </a:solidFill>
              </a:rPr>
              <a:t>Project advisor</a:t>
            </a:r>
          </a:p>
        </p:txBody>
      </p:sp>
    </p:spTree>
    <p:extLst>
      <p:ext uri="{BB962C8B-B14F-4D97-AF65-F5344CB8AC3E}">
        <p14:creationId xmlns:p14="http://schemas.microsoft.com/office/powerpoint/2010/main" val="286583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2E2642-3E35-2A82-3BFF-32124D39E5A4}"/>
            </a:ext>
          </a:extLst>
        </p:cNvPr>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61551051-1717-C52F-0A74-1BEDB3F4A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280C35CD-A203-EEFB-0DBF-18447D27F77E}"/>
              </a:ext>
            </a:extLst>
          </p:cNvPr>
          <p:cNvSpPr/>
          <p:nvPr/>
        </p:nvSpPr>
        <p:spPr>
          <a:xfrm>
            <a:off x="6096000" y="0"/>
            <a:ext cx="6094476" cy="6858000"/>
          </a:xfrm>
          <a:prstGeom prst="rect">
            <a:avLst/>
          </a:prstGeom>
          <a:solidFill>
            <a:srgbClr val="000E1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1B2AC6-E3BD-0BEE-5968-FD5F4DAF9835}"/>
              </a:ext>
            </a:extLst>
          </p:cNvPr>
          <p:cNvSpPr txBox="1"/>
          <p:nvPr/>
        </p:nvSpPr>
        <p:spPr>
          <a:xfrm>
            <a:off x="6516275" y="495955"/>
            <a:ext cx="5253925" cy="461665"/>
          </a:xfrm>
          <a:prstGeom prst="rect">
            <a:avLst/>
          </a:prstGeom>
          <a:noFill/>
        </p:spPr>
        <p:txBody>
          <a:bodyPr wrap="square" rtlCol="0" anchor="ctr">
            <a:spAutoFit/>
          </a:bodyPr>
          <a:lstStyle/>
          <a:p>
            <a:pPr algn="ctr"/>
            <a:r>
              <a:rPr lang="en-US" sz="2400" b="1">
                <a:solidFill>
                  <a:schemeClr val="bg1"/>
                </a:solidFill>
              </a:rPr>
              <a:t>Joe Thompson</a:t>
            </a:r>
          </a:p>
        </p:txBody>
      </p:sp>
      <p:sp>
        <p:nvSpPr>
          <p:cNvPr id="9" name="TextBox 8">
            <a:extLst>
              <a:ext uri="{FF2B5EF4-FFF2-40B4-BE49-F238E27FC236}">
                <a16:creationId xmlns:a16="http://schemas.microsoft.com/office/drawing/2014/main" id="{889C67CE-3284-672D-CAAA-B4BBEB29C472}"/>
              </a:ext>
            </a:extLst>
          </p:cNvPr>
          <p:cNvSpPr txBox="1"/>
          <p:nvPr/>
        </p:nvSpPr>
        <p:spPr>
          <a:xfrm>
            <a:off x="6516275" y="957620"/>
            <a:ext cx="5253925" cy="369332"/>
          </a:xfrm>
          <a:prstGeom prst="rect">
            <a:avLst/>
          </a:prstGeom>
          <a:noFill/>
        </p:spPr>
        <p:txBody>
          <a:bodyPr wrap="square" rtlCol="0" anchor="ctr">
            <a:spAutoFit/>
          </a:bodyPr>
          <a:lstStyle/>
          <a:p>
            <a:pPr algn="ctr"/>
            <a:r>
              <a:rPr lang="en-US">
                <a:solidFill>
                  <a:schemeClr val="bg1"/>
                </a:solidFill>
              </a:rPr>
              <a:t>Lab manager</a:t>
            </a:r>
          </a:p>
        </p:txBody>
      </p:sp>
      <p:pic>
        <p:nvPicPr>
          <p:cNvPr id="3" name="Picture 2" descr="A person wearing a helmet and a reflective vest&#10;&#10;AI-generated content may be incorrect.">
            <a:extLst>
              <a:ext uri="{FF2B5EF4-FFF2-40B4-BE49-F238E27FC236}">
                <a16:creationId xmlns:a16="http://schemas.microsoft.com/office/drawing/2014/main" id="{19689711-9D4E-DCFC-5743-8D0EAD3AFEF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4" b="98279" l="9783" r="99517">
                        <a14:foregroundMark x1="34903" y1="87862" x2="33213" y2="95199"/>
                        <a14:foregroundMark x1="33213" y1="95199" x2="47585" y2="98641"/>
                        <a14:foregroundMark x1="47585" y1="98641" x2="82246" y2="96558"/>
                        <a14:foregroundMark x1="82246" y1="96558" x2="92512" y2="96739"/>
                        <a14:foregroundMark x1="92512" y1="96739" x2="99155" y2="88949"/>
                        <a14:foregroundMark x1="99155" y1="88949" x2="99275" y2="80435"/>
                        <a14:foregroundMark x1="99275" y1="80435" x2="93962" y2="68720"/>
                        <a14:foregroundMark x1="97826" y1="73007" x2="97826" y2="92572"/>
                        <a14:foregroundMark x1="97826" y1="92572" x2="87560" y2="97101"/>
                        <a14:foregroundMark x1="87560" y1="97101" x2="45894" y2="99638"/>
                        <a14:foregroundMark x1="45894" y1="99638" x2="36111" y2="98641"/>
                        <a14:foregroundMark x1="36111" y1="98641" x2="44565" y2="92572"/>
                        <a14:foregroundMark x1="44565" y1="92572" x2="55435" y2="91757"/>
                        <a14:foregroundMark x1="55435" y1="91757" x2="96135" y2="95743"/>
                        <a14:foregroundMark x1="96135" y1="95743" x2="48430" y2="96558"/>
                        <a14:foregroundMark x1="60749" y1="70743" x2="61957" y2="77717"/>
                        <a14:foregroundMark x1="61957" y1="77717" x2="74517" y2="75000"/>
                        <a14:foregroundMark x1="74517" y1="75000" x2="84783" y2="76178"/>
                        <a14:foregroundMark x1="84783" y1="76178" x2="75845" y2="89764"/>
                        <a14:foregroundMark x1="75845" y1="89764" x2="86232" y2="97283"/>
                        <a14:foregroundMark x1="86232" y1="97283" x2="96256" y2="98279"/>
                        <a14:foregroundMark x1="96256" y1="98279" x2="99517" y2="97101"/>
                        <a14:foregroundMark x1="89855" y1="42572" x2="94928" y2="48641"/>
                        <a14:foregroundMark x1="94928" y1="48641" x2="91063" y2="62500"/>
                        <a14:foregroundMark x1="91063" y1="62500" x2="88527" y2="63949"/>
                        <a14:backgroundMark x1="23792" y1="61232" x2="25604" y2="53986"/>
                        <a14:backgroundMark x1="25604" y1="53986" x2="29589" y2="70018"/>
                        <a14:backgroundMark x1="29589" y1="70018" x2="40097" y2="70833"/>
                        <a14:backgroundMark x1="40097" y1="70833" x2="46860" y2="65308"/>
                        <a14:backgroundMark x1="46860" y1="65308" x2="50121" y2="58333"/>
                        <a14:backgroundMark x1="50121" y1="58333" x2="50483" y2="50815"/>
                        <a14:backgroundMark x1="50483" y1="50815" x2="42150" y2="46014"/>
                        <a14:backgroundMark x1="42150" y1="46014" x2="31039" y2="45652"/>
                        <a14:backgroundMark x1="31039" y1="45652" x2="21739" y2="49638"/>
                        <a14:backgroundMark x1="21739" y1="49638" x2="17633" y2="69475"/>
                        <a14:backgroundMark x1="17633" y1="69475" x2="21981" y2="76178"/>
                        <a14:backgroundMark x1="21981" y1="76178" x2="31643" y2="76268"/>
                        <a14:backgroundMark x1="31643" y1="76268" x2="40821" y2="74638"/>
                        <a14:backgroundMark x1="40821" y1="74638" x2="53502" y2="64312"/>
                        <a14:backgroundMark x1="53502" y1="64312" x2="51449" y2="50272"/>
                        <a14:backgroundMark x1="51449" y1="50272" x2="51329" y2="50091"/>
                        <a14:backgroundMark x1="91908" y1="47926" x2="91908" y2="51944"/>
                        <a14:backgroundMark x1="92705" y1="62754" x2="95894" y2="67754"/>
                        <a14:backgroundMark x1="95894" y1="67754" x2="99517" y2="61232"/>
                        <a14:backgroundMark x1="99517" y1="61232" x2="99758" y2="47101"/>
                        <a14:backgroundMark x1="99758" y1="47101" x2="96013" y2="47043"/>
                        <a14:backgroundMark x1="90775" y1="64571" x2="92633" y2="65670"/>
                        <a14:backgroundMark x1="90428" y1="65261" x2="90097" y2="65851"/>
                        <a14:backgroundMark x1="93357" y1="69384" x2="93116" y2="67482"/>
                        <a14:backgroundMark x1="93116" y1="67391" x2="89010" y2="66486"/>
                        <a14:backgroundMark x1="90440" y1="46170" x2="89855" y2="50725"/>
                        <a14:backgroundMark x1="89855" y1="50725" x2="91199" y2="47077"/>
                      </a14:backgroundRemoval>
                    </a14:imgEffect>
                  </a14:imgLayer>
                </a14:imgProps>
              </a:ext>
              <a:ext uri="{28A0092B-C50C-407E-A947-70E740481C1C}">
                <a14:useLocalDpi xmlns:a14="http://schemas.microsoft.com/office/drawing/2010/main" val="0"/>
              </a:ext>
            </a:extLst>
          </a:blip>
          <a:stretch>
            <a:fillRect/>
          </a:stretch>
        </p:blipFill>
        <p:spPr>
          <a:xfrm>
            <a:off x="7414953" y="490636"/>
            <a:ext cx="4775523" cy="6367364"/>
          </a:xfrm>
          <a:prstGeom prst="rect">
            <a:avLst/>
          </a:prstGeom>
        </p:spPr>
      </p:pic>
      <p:pic>
        <p:nvPicPr>
          <p:cNvPr id="3076" name="Picture 4" descr="Joe Thompson II - Lab Manager/Instructor at Trine University ...">
            <a:extLst>
              <a:ext uri="{FF2B5EF4-FFF2-40B4-BE49-F238E27FC236}">
                <a16:creationId xmlns:a16="http://schemas.microsoft.com/office/drawing/2014/main" id="{C3687E7F-B5F9-BC77-0C98-99346CBAA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28" y="0"/>
            <a:ext cx="61869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67657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F30E23-DBBD-B5D7-AFC1-D1975F4ECE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E57AAD4-07F2-A827-3661-B0DE6D3F915E}"/>
              </a:ext>
            </a:extLst>
          </p:cNvPr>
          <p:cNvSpPr/>
          <p:nvPr/>
        </p:nvSpPr>
        <p:spPr>
          <a:xfrm>
            <a:off x="721762" y="5524501"/>
            <a:ext cx="10936838" cy="364386"/>
          </a:xfrm>
          <a:prstGeom prst="rect">
            <a:avLst/>
          </a:prstGeom>
          <a:solidFill>
            <a:srgbClr val="0136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3161AEC-0615-7779-D950-B2C6409302AC}"/>
              </a:ext>
            </a:extLst>
          </p:cNvPr>
          <p:cNvSpPr/>
          <p:nvPr/>
        </p:nvSpPr>
        <p:spPr>
          <a:xfrm>
            <a:off x="721762" y="5524501"/>
            <a:ext cx="1053698" cy="364386"/>
          </a:xfrm>
          <a:prstGeom prst="rect">
            <a:avLst/>
          </a:prstGeom>
          <a:solidFill>
            <a:srgbClr val="B49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at in a race car&#10;&#10;AI-generated content may be incorrect.">
            <a:extLst>
              <a:ext uri="{FF2B5EF4-FFF2-40B4-BE49-F238E27FC236}">
                <a16:creationId xmlns:a16="http://schemas.microsoft.com/office/drawing/2014/main" id="{13DCE062-2C5A-4F52-7118-52776ADB99D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412" b="91569" l="9854" r="89922">
                        <a14:foregroundMark x1="47982" y1="91495" x2="48264" y2="91569"/>
                        <a14:foregroundMark x1="42329" y1="90000" x2="47735" y2="91429"/>
                        <a14:foregroundMark x1="48264" y1="91569" x2="49048" y2="90196"/>
                        <a14:foregroundMark x1="52072" y1="90000" x2="56827" y2="90999"/>
                        <a14:foregroundMark x1="58791" y1="9804" x2="61366" y2="9412"/>
                        <a14:backgroundMark x1="57559" y1="91373" x2="70101" y2="90196"/>
                        <a14:backgroundMark x1="70101" y1="90196" x2="75924" y2="90196"/>
                        <a14:backgroundMark x1="75924" y1="90196" x2="88242" y2="89608"/>
                        <a14:backgroundMark x1="48040" y1="92157" x2="48040" y2="92157"/>
                        <a14:backgroundMark x1="48152" y1="91961" x2="47928" y2="91961"/>
                        <a14:backgroundMark x1="57783" y1="91373" x2="56887" y2="91176"/>
                        <a14:backgroundMark x1="37290" y1="34902" x2="36954" y2="33922"/>
                      </a14:backgroundRemoval>
                    </a14:imgEffect>
                  </a14:imgLayer>
                </a14:imgProps>
              </a:ext>
              <a:ext uri="{28A0092B-C50C-407E-A947-70E740481C1C}">
                <a14:useLocalDpi xmlns:a14="http://schemas.microsoft.com/office/drawing/2010/main" val="0"/>
              </a:ext>
            </a:extLst>
          </a:blip>
          <a:srcRect/>
          <a:stretch>
            <a:fillRect/>
          </a:stretch>
        </p:blipFill>
        <p:spPr bwMode="auto">
          <a:xfrm>
            <a:off x="937383" y="4948844"/>
            <a:ext cx="2015927" cy="1151313"/>
          </a:xfrm>
          <a:prstGeom prst="rect">
            <a:avLst/>
          </a:prstGeom>
          <a:noFill/>
          <a:extLst>
            <a:ext uri="{909E8E84-426E-40DD-AFC4-6F175D3DCCD1}">
              <a14:hiddenFill xmlns:a14="http://schemas.microsoft.com/office/drawing/2010/main">
                <a:solidFill>
                  <a:srgbClr val="FFFFFF"/>
                </a:solidFill>
              </a14:hiddenFill>
            </a:ext>
          </a:extLst>
        </p:spPr>
      </p:pic>
      <p:sp>
        <p:nvSpPr>
          <p:cNvPr id="4" name="Plaque 3">
            <a:extLst>
              <a:ext uri="{FF2B5EF4-FFF2-40B4-BE49-F238E27FC236}">
                <a16:creationId xmlns:a16="http://schemas.microsoft.com/office/drawing/2014/main" id="{9BCA15B7-8D45-641C-0FC2-9E1F70C4BDAC}"/>
              </a:ext>
            </a:extLst>
          </p:cNvPr>
          <p:cNvSpPr/>
          <p:nvPr/>
        </p:nvSpPr>
        <p:spPr>
          <a:xfrm>
            <a:off x="721762" y="757843"/>
            <a:ext cx="3301598" cy="3806857"/>
          </a:xfrm>
          <a:prstGeom prst="plaque">
            <a:avLst>
              <a:gd name="adj" fmla="val 9743"/>
            </a:avLst>
          </a:prstGeom>
          <a:solidFill>
            <a:srgbClr val="0136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7E6633A-53D3-02D4-6E16-741151A93566}"/>
              </a:ext>
            </a:extLst>
          </p:cNvPr>
          <p:cNvGrpSpPr/>
          <p:nvPr/>
        </p:nvGrpSpPr>
        <p:grpSpPr>
          <a:xfrm>
            <a:off x="721762" y="757843"/>
            <a:ext cx="3301598" cy="3806857"/>
            <a:chOff x="721762" y="757843"/>
            <a:chExt cx="3301598" cy="3806857"/>
          </a:xfrm>
        </p:grpSpPr>
        <p:sp>
          <p:nvSpPr>
            <p:cNvPr id="23" name="Plaque 22">
              <a:extLst>
                <a:ext uri="{FF2B5EF4-FFF2-40B4-BE49-F238E27FC236}">
                  <a16:creationId xmlns:a16="http://schemas.microsoft.com/office/drawing/2014/main" id="{B1D030CD-1AF0-D27F-D15F-AAA07BEB5DE2}"/>
                </a:ext>
              </a:extLst>
            </p:cNvPr>
            <p:cNvSpPr/>
            <p:nvPr/>
          </p:nvSpPr>
          <p:spPr>
            <a:xfrm>
              <a:off x="721762" y="757843"/>
              <a:ext cx="3301598" cy="3806857"/>
            </a:xfrm>
            <a:prstGeom prst="plaque">
              <a:avLst>
                <a:gd name="adj" fmla="val 9743"/>
              </a:avLst>
            </a:prstGeom>
            <a:solidFill>
              <a:srgbClr val="B49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laque 4">
              <a:extLst>
                <a:ext uri="{FF2B5EF4-FFF2-40B4-BE49-F238E27FC236}">
                  <a16:creationId xmlns:a16="http://schemas.microsoft.com/office/drawing/2014/main" id="{59446486-56AB-EB6A-4C6F-391708D90073}"/>
                </a:ext>
              </a:extLst>
            </p:cNvPr>
            <p:cNvSpPr/>
            <p:nvPr/>
          </p:nvSpPr>
          <p:spPr>
            <a:xfrm>
              <a:off x="847492" y="876300"/>
              <a:ext cx="3050138" cy="3592643"/>
            </a:xfrm>
            <a:prstGeom prst="plaque">
              <a:avLst>
                <a:gd name="adj" fmla="val 974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013668"/>
                  </a:solidFill>
                  <a:latin typeface="Aptos" panose="020B0004020202020204" pitchFamily="34" charset="0"/>
                  <a:cs typeface="Aparajita" panose="020B0502040204020203" pitchFamily="18" charset="0"/>
                </a:rPr>
                <a:t>Project Scope:</a:t>
              </a:r>
            </a:p>
            <a:p>
              <a:br>
                <a:rPr lang="en-US" sz="2000">
                  <a:solidFill>
                    <a:schemeClr val="tx1"/>
                  </a:solidFill>
                  <a:latin typeface="Aptos" panose="020B0004020202020204" pitchFamily="34" charset="0"/>
                  <a:cs typeface="Aparajita" panose="020B0502040204020203" pitchFamily="18" charset="0"/>
                </a:rPr>
              </a:br>
              <a:r>
                <a:rPr lang="en-US" sz="2000">
                  <a:solidFill>
                    <a:schemeClr val="tx1"/>
                  </a:solidFill>
                  <a:latin typeface="Aptos" panose="020B0004020202020204" pitchFamily="34" charset="0"/>
                  <a:cs typeface="Aparajita" panose="020B0502040204020203" pitchFamily="18" charset="0"/>
                </a:rPr>
                <a:t>Design and build the rolling chassis of an open-wheel Formula car, including the frame, suspension, steering, and braking systems.</a:t>
              </a:r>
            </a:p>
          </p:txBody>
        </p:sp>
      </p:grpSp>
      <p:sp>
        <p:nvSpPr>
          <p:cNvPr id="11" name="Plaque 10">
            <a:extLst>
              <a:ext uri="{FF2B5EF4-FFF2-40B4-BE49-F238E27FC236}">
                <a16:creationId xmlns:a16="http://schemas.microsoft.com/office/drawing/2014/main" id="{F9A3B320-0D40-95CC-4737-F331E47084BC}"/>
              </a:ext>
            </a:extLst>
          </p:cNvPr>
          <p:cNvSpPr/>
          <p:nvPr/>
        </p:nvSpPr>
        <p:spPr>
          <a:xfrm>
            <a:off x="8168642" y="757843"/>
            <a:ext cx="3301598" cy="3806857"/>
          </a:xfrm>
          <a:prstGeom prst="plaque">
            <a:avLst>
              <a:gd name="adj" fmla="val 9743"/>
            </a:avLst>
          </a:prstGeom>
          <a:solidFill>
            <a:srgbClr val="0136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aque 13">
            <a:extLst>
              <a:ext uri="{FF2B5EF4-FFF2-40B4-BE49-F238E27FC236}">
                <a16:creationId xmlns:a16="http://schemas.microsoft.com/office/drawing/2014/main" id="{1BDE79BD-8BE5-D3BB-A75D-D123AA26A278}"/>
              </a:ext>
            </a:extLst>
          </p:cNvPr>
          <p:cNvSpPr/>
          <p:nvPr/>
        </p:nvSpPr>
        <p:spPr>
          <a:xfrm>
            <a:off x="4539382" y="769192"/>
            <a:ext cx="3301598" cy="3806857"/>
          </a:xfrm>
          <a:prstGeom prst="plaque">
            <a:avLst>
              <a:gd name="adj" fmla="val 9743"/>
            </a:avLst>
          </a:prstGeom>
          <a:solidFill>
            <a:srgbClr val="0136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376556"/>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178C26-2FDB-3E06-236A-368FAA37907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113F4E7-14FF-F7BB-2FBD-61A6FBF13906}"/>
              </a:ext>
            </a:extLst>
          </p:cNvPr>
          <p:cNvSpPr/>
          <p:nvPr/>
        </p:nvSpPr>
        <p:spPr>
          <a:xfrm>
            <a:off x="721762" y="5524501"/>
            <a:ext cx="10936838" cy="364386"/>
          </a:xfrm>
          <a:prstGeom prst="rect">
            <a:avLst/>
          </a:prstGeom>
          <a:solidFill>
            <a:srgbClr val="0136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4324445-E6E1-68E5-AB1E-4750B2BC0C37}"/>
              </a:ext>
            </a:extLst>
          </p:cNvPr>
          <p:cNvSpPr/>
          <p:nvPr/>
        </p:nvSpPr>
        <p:spPr>
          <a:xfrm>
            <a:off x="721762" y="5524501"/>
            <a:ext cx="5153258" cy="364386"/>
          </a:xfrm>
          <a:prstGeom prst="rect">
            <a:avLst/>
          </a:prstGeom>
          <a:solidFill>
            <a:srgbClr val="B49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at in a race car&#10;&#10;AI-generated content may be incorrect.">
            <a:extLst>
              <a:ext uri="{FF2B5EF4-FFF2-40B4-BE49-F238E27FC236}">
                <a16:creationId xmlns:a16="http://schemas.microsoft.com/office/drawing/2014/main" id="{4E9A0F61-A0EA-159E-2FFA-949260C937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412" b="91569" l="9854" r="89922">
                        <a14:foregroundMark x1="47982" y1="91495" x2="48264" y2="91569"/>
                        <a14:foregroundMark x1="42329" y1="90000" x2="47735" y2="91429"/>
                        <a14:foregroundMark x1="48264" y1="91569" x2="49048" y2="90196"/>
                        <a14:foregroundMark x1="52072" y1="90000" x2="56827" y2="90999"/>
                        <a14:foregroundMark x1="58791" y1="9804" x2="61366" y2="9412"/>
                        <a14:backgroundMark x1="57559" y1="91373" x2="70101" y2="90196"/>
                        <a14:backgroundMark x1="70101" y1="90196" x2="75924" y2="90196"/>
                        <a14:backgroundMark x1="75924" y1="90196" x2="88242" y2="89608"/>
                        <a14:backgroundMark x1="48040" y1="92157" x2="48040" y2="92157"/>
                        <a14:backgroundMark x1="48152" y1="91961" x2="47928" y2="91961"/>
                        <a14:backgroundMark x1="57783" y1="91373" x2="56887" y2="91176"/>
                        <a14:backgroundMark x1="37290" y1="34902" x2="36954" y2="33922"/>
                      </a14:backgroundRemoval>
                    </a14:imgEffect>
                  </a14:imgLayer>
                </a14:imgProps>
              </a:ext>
              <a:ext uri="{28A0092B-C50C-407E-A947-70E740481C1C}">
                <a14:useLocalDpi xmlns:a14="http://schemas.microsoft.com/office/drawing/2010/main" val="0"/>
              </a:ext>
            </a:extLst>
          </a:blip>
          <a:srcRect/>
          <a:stretch>
            <a:fillRect/>
          </a:stretch>
        </p:blipFill>
        <p:spPr bwMode="auto">
          <a:xfrm>
            <a:off x="5088036" y="4937495"/>
            <a:ext cx="2015927" cy="1151313"/>
          </a:xfrm>
          <a:prstGeom prst="rect">
            <a:avLst/>
          </a:prstGeom>
          <a:noFill/>
          <a:extLst>
            <a:ext uri="{909E8E84-426E-40DD-AFC4-6F175D3DCCD1}">
              <a14:hiddenFill xmlns:a14="http://schemas.microsoft.com/office/drawing/2010/main">
                <a:solidFill>
                  <a:srgbClr val="FFFFFF"/>
                </a:solidFill>
              </a14:hiddenFill>
            </a:ext>
          </a:extLst>
        </p:spPr>
      </p:pic>
      <p:sp>
        <p:nvSpPr>
          <p:cNvPr id="4" name="Plaque 3">
            <a:extLst>
              <a:ext uri="{FF2B5EF4-FFF2-40B4-BE49-F238E27FC236}">
                <a16:creationId xmlns:a16="http://schemas.microsoft.com/office/drawing/2014/main" id="{98DD305E-A5A2-8649-B237-C6F647C0FCE6}"/>
              </a:ext>
            </a:extLst>
          </p:cNvPr>
          <p:cNvSpPr/>
          <p:nvPr/>
        </p:nvSpPr>
        <p:spPr>
          <a:xfrm>
            <a:off x="721762" y="757843"/>
            <a:ext cx="3301598" cy="3806857"/>
          </a:xfrm>
          <a:prstGeom prst="plaque">
            <a:avLst>
              <a:gd name="adj" fmla="val 9743"/>
            </a:avLst>
          </a:prstGeom>
          <a:solidFill>
            <a:srgbClr val="0136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52BCD69-4E29-EDCE-D3D2-1FD863BEDBD3}"/>
              </a:ext>
            </a:extLst>
          </p:cNvPr>
          <p:cNvGrpSpPr/>
          <p:nvPr/>
        </p:nvGrpSpPr>
        <p:grpSpPr>
          <a:xfrm>
            <a:off x="721762" y="757843"/>
            <a:ext cx="3301598" cy="3806857"/>
            <a:chOff x="721762" y="757843"/>
            <a:chExt cx="3301598" cy="3806857"/>
          </a:xfrm>
        </p:grpSpPr>
        <p:sp>
          <p:nvSpPr>
            <p:cNvPr id="23" name="Plaque 22">
              <a:extLst>
                <a:ext uri="{FF2B5EF4-FFF2-40B4-BE49-F238E27FC236}">
                  <a16:creationId xmlns:a16="http://schemas.microsoft.com/office/drawing/2014/main" id="{0567DF96-4543-C949-CC4C-16FA95704B92}"/>
                </a:ext>
              </a:extLst>
            </p:cNvPr>
            <p:cNvSpPr/>
            <p:nvPr/>
          </p:nvSpPr>
          <p:spPr>
            <a:xfrm>
              <a:off x="721762" y="757843"/>
              <a:ext cx="3301598" cy="3806857"/>
            </a:xfrm>
            <a:prstGeom prst="plaque">
              <a:avLst>
                <a:gd name="adj" fmla="val 9743"/>
              </a:avLst>
            </a:prstGeom>
            <a:solidFill>
              <a:srgbClr val="B49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laque 4">
              <a:extLst>
                <a:ext uri="{FF2B5EF4-FFF2-40B4-BE49-F238E27FC236}">
                  <a16:creationId xmlns:a16="http://schemas.microsoft.com/office/drawing/2014/main" id="{2EDE708F-2E52-1DD0-760A-478AF36BEA79}"/>
                </a:ext>
              </a:extLst>
            </p:cNvPr>
            <p:cNvSpPr/>
            <p:nvPr/>
          </p:nvSpPr>
          <p:spPr>
            <a:xfrm>
              <a:off x="847492" y="876300"/>
              <a:ext cx="3050138" cy="3592643"/>
            </a:xfrm>
            <a:prstGeom prst="plaque">
              <a:avLst>
                <a:gd name="adj" fmla="val 974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013668"/>
                  </a:solidFill>
                  <a:latin typeface="Aptos" panose="020B0004020202020204" pitchFamily="34" charset="0"/>
                  <a:cs typeface="Aparajita" panose="020B0502040204020203" pitchFamily="18" charset="0"/>
                </a:rPr>
                <a:t>Project Scope:</a:t>
              </a:r>
            </a:p>
            <a:p>
              <a:br>
                <a:rPr lang="en-US" sz="2000">
                  <a:solidFill>
                    <a:schemeClr val="tx1"/>
                  </a:solidFill>
                  <a:latin typeface="Aptos" panose="020B0004020202020204" pitchFamily="34" charset="0"/>
                  <a:cs typeface="Aparajita" panose="020B0502040204020203" pitchFamily="18" charset="0"/>
                </a:rPr>
              </a:br>
              <a:r>
                <a:rPr lang="en-US" sz="2000">
                  <a:solidFill>
                    <a:schemeClr val="tx1"/>
                  </a:solidFill>
                  <a:latin typeface="Aptos" panose="020B0004020202020204" pitchFamily="34" charset="0"/>
                  <a:cs typeface="Aparajita" panose="020B0502040204020203" pitchFamily="18" charset="0"/>
                </a:rPr>
                <a:t>Design and build the rolling chassis of an open-wheel Formula car, including the frame, suspension, steering, and braking systems.</a:t>
              </a:r>
            </a:p>
          </p:txBody>
        </p:sp>
      </p:grpSp>
      <p:sp>
        <p:nvSpPr>
          <p:cNvPr id="11" name="Plaque 10">
            <a:extLst>
              <a:ext uri="{FF2B5EF4-FFF2-40B4-BE49-F238E27FC236}">
                <a16:creationId xmlns:a16="http://schemas.microsoft.com/office/drawing/2014/main" id="{A68E4771-853E-9C6B-59E2-A6810A8AC7F2}"/>
              </a:ext>
            </a:extLst>
          </p:cNvPr>
          <p:cNvSpPr/>
          <p:nvPr/>
        </p:nvSpPr>
        <p:spPr>
          <a:xfrm>
            <a:off x="8168642" y="757843"/>
            <a:ext cx="3301598" cy="3806857"/>
          </a:xfrm>
          <a:prstGeom prst="plaque">
            <a:avLst>
              <a:gd name="adj" fmla="val 9743"/>
            </a:avLst>
          </a:prstGeom>
          <a:solidFill>
            <a:srgbClr val="0136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aque 13">
            <a:extLst>
              <a:ext uri="{FF2B5EF4-FFF2-40B4-BE49-F238E27FC236}">
                <a16:creationId xmlns:a16="http://schemas.microsoft.com/office/drawing/2014/main" id="{27EBDE8B-2D96-73F7-83B6-98C273CA269B}"/>
              </a:ext>
            </a:extLst>
          </p:cNvPr>
          <p:cNvSpPr/>
          <p:nvPr/>
        </p:nvSpPr>
        <p:spPr>
          <a:xfrm>
            <a:off x="4539382" y="769192"/>
            <a:ext cx="3301598" cy="3806857"/>
          </a:xfrm>
          <a:prstGeom prst="plaque">
            <a:avLst>
              <a:gd name="adj" fmla="val 9743"/>
            </a:avLst>
          </a:prstGeom>
          <a:solidFill>
            <a:srgbClr val="B49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laque 5">
            <a:extLst>
              <a:ext uri="{FF2B5EF4-FFF2-40B4-BE49-F238E27FC236}">
                <a16:creationId xmlns:a16="http://schemas.microsoft.com/office/drawing/2014/main" id="{01AAB146-FC3B-A2A9-389E-0EC3119B876B}"/>
              </a:ext>
            </a:extLst>
          </p:cNvPr>
          <p:cNvSpPr/>
          <p:nvPr/>
        </p:nvSpPr>
        <p:spPr>
          <a:xfrm>
            <a:off x="4665112" y="876300"/>
            <a:ext cx="3050138" cy="3592643"/>
          </a:xfrm>
          <a:prstGeom prst="plaque">
            <a:avLst>
              <a:gd name="adj" fmla="val 974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a:solidFill>
                  <a:srgbClr val="013668"/>
                </a:solidFill>
                <a:latin typeface="Aptos" panose="020B0004020202020204" pitchFamily="34" charset="0"/>
                <a:cs typeface="Aparajita" panose="020B0502040204020203" pitchFamily="18" charset="0"/>
              </a:rPr>
              <a:t>Purpose:</a:t>
            </a:r>
            <a:br>
              <a:rPr lang="en-US" sz="2000">
                <a:solidFill>
                  <a:srgbClr val="B49763"/>
                </a:solidFill>
                <a:latin typeface="Aptos" panose="020B0004020202020204" pitchFamily="34" charset="0"/>
                <a:cs typeface="Aparajita" panose="020B0502040204020203" pitchFamily="18" charset="0"/>
              </a:rPr>
            </a:br>
            <a:endParaRPr lang="en-US" sz="2000">
              <a:solidFill>
                <a:srgbClr val="B49763"/>
              </a:solidFill>
              <a:latin typeface="Aptos" panose="020B0004020202020204" pitchFamily="34" charset="0"/>
              <a:cs typeface="Aparajita" panose="020B0502040204020203" pitchFamily="18" charset="0"/>
            </a:endParaRPr>
          </a:p>
          <a:p>
            <a:r>
              <a:rPr lang="en-US">
                <a:solidFill>
                  <a:schemeClr val="tx1"/>
                </a:solidFill>
                <a:latin typeface="Aptos" panose="020B0004020202020204" pitchFamily="34" charset="0"/>
                <a:cs typeface="Aparajita" panose="020B0502040204020203" pitchFamily="18" charset="0"/>
              </a:rPr>
              <a:t>Deliver a fully functional rolling chassis for Phase 2, where the powertrain, drivetrain, aero package, and electronics will be integrated for competition in the 2027 Formula SAE event.</a:t>
            </a:r>
          </a:p>
        </p:txBody>
      </p:sp>
    </p:spTree>
    <p:extLst>
      <p:ext uri="{BB962C8B-B14F-4D97-AF65-F5344CB8AC3E}">
        <p14:creationId xmlns:p14="http://schemas.microsoft.com/office/powerpoint/2010/main" val="378991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62474A-4EAF-68C9-FD1D-28B1FDFFB8F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CB0B5FE-769B-C210-080B-D858C6ED6BCD}"/>
              </a:ext>
            </a:extLst>
          </p:cNvPr>
          <p:cNvSpPr/>
          <p:nvPr/>
        </p:nvSpPr>
        <p:spPr>
          <a:xfrm>
            <a:off x="721762" y="5524501"/>
            <a:ext cx="10936838" cy="364386"/>
          </a:xfrm>
          <a:prstGeom prst="rect">
            <a:avLst/>
          </a:prstGeom>
          <a:solidFill>
            <a:srgbClr val="0136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0C0262-C89A-30A3-4D86-507DB05BF5A4}"/>
              </a:ext>
            </a:extLst>
          </p:cNvPr>
          <p:cNvSpPr/>
          <p:nvPr/>
        </p:nvSpPr>
        <p:spPr>
          <a:xfrm>
            <a:off x="721762" y="5524501"/>
            <a:ext cx="8711798" cy="364386"/>
          </a:xfrm>
          <a:prstGeom prst="rect">
            <a:avLst/>
          </a:prstGeom>
          <a:solidFill>
            <a:srgbClr val="B49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at in a race car&#10;&#10;AI-generated content may be incorrect.">
            <a:extLst>
              <a:ext uri="{FF2B5EF4-FFF2-40B4-BE49-F238E27FC236}">
                <a16:creationId xmlns:a16="http://schemas.microsoft.com/office/drawing/2014/main" id="{55D4E244-FE3F-E69B-5F26-231F9B8D2B2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412" b="91569" l="9854" r="89922">
                        <a14:foregroundMark x1="47982" y1="91495" x2="48264" y2="91569"/>
                        <a14:foregroundMark x1="42329" y1="90000" x2="47735" y2="91429"/>
                        <a14:foregroundMark x1="48264" y1="91569" x2="49048" y2="90196"/>
                        <a14:foregroundMark x1="52072" y1="90000" x2="56827" y2="90999"/>
                        <a14:foregroundMark x1="58791" y1="9804" x2="61366" y2="9412"/>
                        <a14:backgroundMark x1="57559" y1="91373" x2="70101" y2="90196"/>
                        <a14:backgroundMark x1="70101" y1="90196" x2="75924" y2="90196"/>
                        <a14:backgroundMark x1="75924" y1="90196" x2="88242" y2="89608"/>
                        <a14:backgroundMark x1="48040" y1="92157" x2="48040" y2="92157"/>
                        <a14:backgroundMark x1="48152" y1="91961" x2="47928" y2="91961"/>
                        <a14:backgroundMark x1="57783" y1="91373" x2="56887" y2="91176"/>
                        <a14:backgroundMark x1="37290" y1="34902" x2="36954" y2="33922"/>
                      </a14:backgroundRemoval>
                    </a14:imgEffect>
                  </a14:imgLayer>
                </a14:imgProps>
              </a:ext>
              <a:ext uri="{28A0092B-C50C-407E-A947-70E740481C1C}">
                <a14:useLocalDpi xmlns:a14="http://schemas.microsoft.com/office/drawing/2010/main" val="0"/>
              </a:ext>
            </a:extLst>
          </a:blip>
          <a:srcRect/>
          <a:stretch>
            <a:fillRect/>
          </a:stretch>
        </p:blipFill>
        <p:spPr bwMode="auto">
          <a:xfrm>
            <a:off x="8811477" y="4948844"/>
            <a:ext cx="2015927" cy="1151313"/>
          </a:xfrm>
          <a:prstGeom prst="rect">
            <a:avLst/>
          </a:prstGeom>
          <a:noFill/>
          <a:extLst>
            <a:ext uri="{909E8E84-426E-40DD-AFC4-6F175D3DCCD1}">
              <a14:hiddenFill xmlns:a14="http://schemas.microsoft.com/office/drawing/2010/main">
                <a:solidFill>
                  <a:srgbClr val="FFFFFF"/>
                </a:solidFill>
              </a14:hiddenFill>
            </a:ext>
          </a:extLst>
        </p:spPr>
      </p:pic>
      <p:sp>
        <p:nvSpPr>
          <p:cNvPr id="4" name="Plaque 3">
            <a:extLst>
              <a:ext uri="{FF2B5EF4-FFF2-40B4-BE49-F238E27FC236}">
                <a16:creationId xmlns:a16="http://schemas.microsoft.com/office/drawing/2014/main" id="{9B31B8D2-E131-6F99-3513-294147E46577}"/>
              </a:ext>
            </a:extLst>
          </p:cNvPr>
          <p:cNvSpPr/>
          <p:nvPr/>
        </p:nvSpPr>
        <p:spPr>
          <a:xfrm>
            <a:off x="721762" y="757843"/>
            <a:ext cx="3301598" cy="3806857"/>
          </a:xfrm>
          <a:prstGeom prst="plaque">
            <a:avLst>
              <a:gd name="adj" fmla="val 9743"/>
            </a:avLst>
          </a:prstGeom>
          <a:solidFill>
            <a:srgbClr val="0136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834765F-6389-2E0C-E43C-6D2C00A2D102}"/>
              </a:ext>
            </a:extLst>
          </p:cNvPr>
          <p:cNvGrpSpPr/>
          <p:nvPr/>
        </p:nvGrpSpPr>
        <p:grpSpPr>
          <a:xfrm>
            <a:off x="721762" y="757843"/>
            <a:ext cx="3301598" cy="3806857"/>
            <a:chOff x="721762" y="757843"/>
            <a:chExt cx="3301598" cy="3806857"/>
          </a:xfrm>
        </p:grpSpPr>
        <p:sp>
          <p:nvSpPr>
            <p:cNvPr id="23" name="Plaque 22">
              <a:extLst>
                <a:ext uri="{FF2B5EF4-FFF2-40B4-BE49-F238E27FC236}">
                  <a16:creationId xmlns:a16="http://schemas.microsoft.com/office/drawing/2014/main" id="{AB1A99DD-FFDE-BBFB-4C9E-3E5212EF4A2C}"/>
                </a:ext>
              </a:extLst>
            </p:cNvPr>
            <p:cNvSpPr/>
            <p:nvPr/>
          </p:nvSpPr>
          <p:spPr>
            <a:xfrm>
              <a:off x="721762" y="757843"/>
              <a:ext cx="3301598" cy="3806857"/>
            </a:xfrm>
            <a:prstGeom prst="plaque">
              <a:avLst>
                <a:gd name="adj" fmla="val 9743"/>
              </a:avLst>
            </a:prstGeom>
            <a:solidFill>
              <a:srgbClr val="B49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laque 4">
              <a:extLst>
                <a:ext uri="{FF2B5EF4-FFF2-40B4-BE49-F238E27FC236}">
                  <a16:creationId xmlns:a16="http://schemas.microsoft.com/office/drawing/2014/main" id="{EED06480-6D6A-1182-183F-77C4A9CAD999}"/>
                </a:ext>
              </a:extLst>
            </p:cNvPr>
            <p:cNvSpPr/>
            <p:nvPr/>
          </p:nvSpPr>
          <p:spPr>
            <a:xfrm>
              <a:off x="847492" y="876300"/>
              <a:ext cx="3050138" cy="3592643"/>
            </a:xfrm>
            <a:prstGeom prst="plaque">
              <a:avLst>
                <a:gd name="adj" fmla="val 974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013668"/>
                  </a:solidFill>
                  <a:latin typeface="Aptos" panose="020B0004020202020204" pitchFamily="34" charset="0"/>
                  <a:cs typeface="Aparajita" panose="020B0502040204020203" pitchFamily="18" charset="0"/>
                </a:rPr>
                <a:t>Project Scope:</a:t>
              </a:r>
            </a:p>
            <a:p>
              <a:br>
                <a:rPr lang="en-US" sz="2000">
                  <a:solidFill>
                    <a:schemeClr val="tx1"/>
                  </a:solidFill>
                  <a:latin typeface="Aptos" panose="020B0004020202020204" pitchFamily="34" charset="0"/>
                  <a:cs typeface="Aparajita" panose="020B0502040204020203" pitchFamily="18" charset="0"/>
                </a:rPr>
              </a:br>
              <a:r>
                <a:rPr lang="en-US" sz="2000">
                  <a:solidFill>
                    <a:schemeClr val="tx1"/>
                  </a:solidFill>
                  <a:latin typeface="Aptos" panose="020B0004020202020204" pitchFamily="34" charset="0"/>
                  <a:cs typeface="Aparajita" panose="020B0502040204020203" pitchFamily="18" charset="0"/>
                </a:rPr>
                <a:t>Design and build the rolling chassis of an open-wheel Formula car, including the frame, suspension, steering, and braking systems.</a:t>
              </a:r>
            </a:p>
          </p:txBody>
        </p:sp>
      </p:grpSp>
      <p:sp>
        <p:nvSpPr>
          <p:cNvPr id="11" name="Plaque 10">
            <a:extLst>
              <a:ext uri="{FF2B5EF4-FFF2-40B4-BE49-F238E27FC236}">
                <a16:creationId xmlns:a16="http://schemas.microsoft.com/office/drawing/2014/main" id="{C11FD164-4EE4-1A80-E3E7-E1E1CCA912B1}"/>
              </a:ext>
            </a:extLst>
          </p:cNvPr>
          <p:cNvSpPr/>
          <p:nvPr/>
        </p:nvSpPr>
        <p:spPr>
          <a:xfrm>
            <a:off x="8168642" y="757843"/>
            <a:ext cx="3301598" cy="3806857"/>
          </a:xfrm>
          <a:prstGeom prst="plaque">
            <a:avLst>
              <a:gd name="adj" fmla="val 9743"/>
            </a:avLst>
          </a:prstGeom>
          <a:solidFill>
            <a:srgbClr val="B49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aque 13">
            <a:extLst>
              <a:ext uri="{FF2B5EF4-FFF2-40B4-BE49-F238E27FC236}">
                <a16:creationId xmlns:a16="http://schemas.microsoft.com/office/drawing/2014/main" id="{8515326D-510C-DFFF-95CC-6D5198EDF980}"/>
              </a:ext>
            </a:extLst>
          </p:cNvPr>
          <p:cNvSpPr/>
          <p:nvPr/>
        </p:nvSpPr>
        <p:spPr>
          <a:xfrm>
            <a:off x="4539382" y="769192"/>
            <a:ext cx="3301598" cy="3806857"/>
          </a:xfrm>
          <a:prstGeom prst="plaque">
            <a:avLst>
              <a:gd name="adj" fmla="val 9743"/>
            </a:avLst>
          </a:prstGeom>
          <a:solidFill>
            <a:srgbClr val="B49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laque 5">
            <a:extLst>
              <a:ext uri="{FF2B5EF4-FFF2-40B4-BE49-F238E27FC236}">
                <a16:creationId xmlns:a16="http://schemas.microsoft.com/office/drawing/2014/main" id="{6FD44899-D832-D63E-9652-6223AB83DCCB}"/>
              </a:ext>
            </a:extLst>
          </p:cNvPr>
          <p:cNvSpPr/>
          <p:nvPr/>
        </p:nvSpPr>
        <p:spPr>
          <a:xfrm>
            <a:off x="4665112" y="876300"/>
            <a:ext cx="3050138" cy="3592643"/>
          </a:xfrm>
          <a:prstGeom prst="plaque">
            <a:avLst>
              <a:gd name="adj" fmla="val 974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a:solidFill>
                  <a:srgbClr val="013668"/>
                </a:solidFill>
                <a:latin typeface="Aptos" panose="020B0004020202020204" pitchFamily="34" charset="0"/>
                <a:cs typeface="Aparajita" panose="020B0502040204020203" pitchFamily="18" charset="0"/>
              </a:rPr>
              <a:t>Purpose:</a:t>
            </a:r>
            <a:br>
              <a:rPr lang="en-US" sz="2000">
                <a:solidFill>
                  <a:srgbClr val="B49763"/>
                </a:solidFill>
                <a:latin typeface="Aptos" panose="020B0004020202020204" pitchFamily="34" charset="0"/>
                <a:cs typeface="Aparajita" panose="020B0502040204020203" pitchFamily="18" charset="0"/>
              </a:rPr>
            </a:br>
            <a:endParaRPr lang="en-US" sz="2000">
              <a:solidFill>
                <a:srgbClr val="B49763"/>
              </a:solidFill>
              <a:latin typeface="Aptos" panose="020B0004020202020204" pitchFamily="34" charset="0"/>
              <a:cs typeface="Aparajita" panose="020B0502040204020203" pitchFamily="18" charset="0"/>
            </a:endParaRPr>
          </a:p>
          <a:p>
            <a:r>
              <a:rPr lang="en-US">
                <a:solidFill>
                  <a:schemeClr val="tx1"/>
                </a:solidFill>
                <a:latin typeface="Aptos" panose="020B0004020202020204" pitchFamily="34" charset="0"/>
                <a:cs typeface="Aparajita" panose="020B0502040204020203" pitchFamily="18" charset="0"/>
              </a:rPr>
              <a:t>Deliver a fully functional rolling chassis for Phase 2, where the powertrain, drivetrain, aero package, and electronics will be integrated for competition in the 2027 Formula SAE event.</a:t>
            </a:r>
          </a:p>
        </p:txBody>
      </p:sp>
      <p:sp>
        <p:nvSpPr>
          <p:cNvPr id="7" name="Plaque 6">
            <a:extLst>
              <a:ext uri="{FF2B5EF4-FFF2-40B4-BE49-F238E27FC236}">
                <a16:creationId xmlns:a16="http://schemas.microsoft.com/office/drawing/2014/main" id="{C8906916-D018-709D-9DCB-6EDF80F946A6}"/>
              </a:ext>
            </a:extLst>
          </p:cNvPr>
          <p:cNvSpPr/>
          <p:nvPr/>
        </p:nvSpPr>
        <p:spPr>
          <a:xfrm>
            <a:off x="8294371" y="876300"/>
            <a:ext cx="3050138" cy="3592643"/>
          </a:xfrm>
          <a:prstGeom prst="plaque">
            <a:avLst>
              <a:gd name="adj" fmla="val 974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a:solidFill>
                  <a:srgbClr val="013668"/>
                </a:solidFill>
                <a:latin typeface="Aptos" panose="020B0004020202020204" pitchFamily="34" charset="0"/>
                <a:cs typeface="Aparajita" panose="020B0502040204020203" pitchFamily="18" charset="0"/>
              </a:rPr>
              <a:t>Rationale:</a:t>
            </a:r>
            <a:br>
              <a:rPr lang="en-US" sz="2000">
                <a:solidFill>
                  <a:schemeClr val="tx1"/>
                </a:solidFill>
                <a:latin typeface="Aptos" panose="020B0004020202020204" pitchFamily="34" charset="0"/>
                <a:cs typeface="Aparajita" panose="020B0502040204020203" pitchFamily="18" charset="0"/>
              </a:rPr>
            </a:br>
            <a:endParaRPr lang="en-US" sz="2000">
              <a:solidFill>
                <a:schemeClr val="tx1"/>
              </a:solidFill>
              <a:latin typeface="Aptos" panose="020B0004020202020204" pitchFamily="34" charset="0"/>
              <a:cs typeface="Aparajita" panose="020B0502040204020203" pitchFamily="18" charset="0"/>
            </a:endParaRPr>
          </a:p>
          <a:p>
            <a:r>
              <a:rPr lang="en-US" sz="2000">
                <a:solidFill>
                  <a:schemeClr val="tx1"/>
                </a:solidFill>
                <a:latin typeface="Aptos" panose="020B0004020202020204" pitchFamily="34" charset="0"/>
                <a:cs typeface="Aparajita" panose="020B0502040204020203" pitchFamily="18" charset="0"/>
              </a:rPr>
              <a:t>This project supports growth in the rapidly expanding U.S. motorsports industry.</a:t>
            </a:r>
          </a:p>
        </p:txBody>
      </p:sp>
    </p:spTree>
    <p:extLst>
      <p:ext uri="{BB962C8B-B14F-4D97-AF65-F5344CB8AC3E}">
        <p14:creationId xmlns:p14="http://schemas.microsoft.com/office/powerpoint/2010/main" val="27804361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58C1D3-102F-7373-AC33-AC7992BECA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4F8A103-DACA-43AE-F127-D6A8E615079E}"/>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b="1">
                <a:ln w="12700">
                  <a:solidFill>
                    <a:srgbClr val="B49763"/>
                  </a:solidFill>
                </a:ln>
                <a:solidFill>
                  <a:srgbClr val="013668"/>
                </a:solidFill>
                <a:effectLst>
                  <a:outerShdw blurRad="38100" dist="19050" dir="2700000" algn="tl" rotWithShape="0">
                    <a:schemeClr val="dk1">
                      <a:alpha val="40000"/>
                    </a:schemeClr>
                  </a:outerShdw>
                </a:effectLst>
                <a:latin typeface="+mj-lt"/>
                <a:ea typeface="+mj-ea"/>
                <a:cs typeface="+mj-cs"/>
              </a:rPr>
              <a:t>Customer Requirements</a:t>
            </a:r>
          </a:p>
        </p:txBody>
      </p:sp>
      <p:graphicFrame>
        <p:nvGraphicFramePr>
          <p:cNvPr id="27" name="TextBox 3">
            <a:extLst>
              <a:ext uri="{FF2B5EF4-FFF2-40B4-BE49-F238E27FC236}">
                <a16:creationId xmlns:a16="http://schemas.microsoft.com/office/drawing/2014/main" id="{F1B11005-8A73-0DCE-3C0C-34CC1330E181}"/>
              </a:ext>
            </a:extLst>
          </p:cNvPr>
          <p:cNvGraphicFramePr/>
          <p:nvPr>
            <p:extLst>
              <p:ext uri="{D42A27DB-BD31-4B8C-83A1-F6EECF244321}">
                <p14:modId xmlns:p14="http://schemas.microsoft.com/office/powerpoint/2010/main" val="30596826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55371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850367-564B-A39E-E0E0-FAC530C32A97}"/>
            </a:ext>
          </a:extLst>
        </p:cNvPr>
        <p:cNvGrpSpPr/>
        <p:nvPr/>
      </p:nvGrpSpPr>
      <p:grpSpPr>
        <a:xfrm>
          <a:off x="0" y="0"/>
          <a:ext cx="0" cy="0"/>
          <a:chOff x="0" y="0"/>
          <a:chExt cx="0" cy="0"/>
        </a:xfrm>
      </p:grpSpPr>
      <p:graphicFrame>
        <p:nvGraphicFramePr>
          <p:cNvPr id="27" name="TextBox 3">
            <a:extLst>
              <a:ext uri="{FF2B5EF4-FFF2-40B4-BE49-F238E27FC236}">
                <a16:creationId xmlns:a16="http://schemas.microsoft.com/office/drawing/2014/main" id="{9582DB8A-AE7F-CEE5-72FF-A978983E7FE3}"/>
              </a:ext>
            </a:extLst>
          </p:cNvPr>
          <p:cNvGraphicFramePr/>
          <p:nvPr>
            <p:extLst>
              <p:ext uri="{D42A27DB-BD31-4B8C-83A1-F6EECF244321}">
                <p14:modId xmlns:p14="http://schemas.microsoft.com/office/powerpoint/2010/main" val="19960929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5AF4A1D-82AD-8948-02CE-E9A39E612C9E}"/>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b="1">
                <a:ln w="12700">
                  <a:solidFill>
                    <a:srgbClr val="B49763"/>
                  </a:solidFill>
                </a:ln>
                <a:solidFill>
                  <a:srgbClr val="013668"/>
                </a:solidFill>
                <a:effectLst>
                  <a:outerShdw blurRad="38100" dist="19050" dir="2700000" algn="tl" rotWithShape="0">
                    <a:schemeClr val="dk1">
                      <a:alpha val="40000"/>
                    </a:schemeClr>
                  </a:outerShdw>
                </a:effectLst>
                <a:latin typeface="+mj-lt"/>
                <a:ea typeface="+mj-ea"/>
                <a:cs typeface="+mj-cs"/>
              </a:rPr>
              <a:t>Customer Requirements</a:t>
            </a:r>
          </a:p>
        </p:txBody>
      </p:sp>
    </p:spTree>
    <p:extLst>
      <p:ext uri="{BB962C8B-B14F-4D97-AF65-F5344CB8AC3E}">
        <p14:creationId xmlns:p14="http://schemas.microsoft.com/office/powerpoint/2010/main" val="2828336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60F34B79-9378-6598-C0CD-5CA6F483440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574C63A-24F1-05C6-FF93-C3DCCE0D038B}"/>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Solutions</a:t>
            </a:r>
          </a:p>
        </p:txBody>
      </p:sp>
      <p:sp>
        <p:nvSpPr>
          <p:cNvPr id="2" name="Chassis Hexagon">
            <a:extLst>
              <a:ext uri="{FF2B5EF4-FFF2-40B4-BE49-F238E27FC236}">
                <a16:creationId xmlns:a16="http://schemas.microsoft.com/office/drawing/2014/main" id="{BD15F623-35AD-2D5C-220C-79467645BEA5}"/>
              </a:ext>
            </a:extLst>
          </p:cNvPr>
          <p:cNvSpPr/>
          <p:nvPr/>
        </p:nvSpPr>
        <p:spPr>
          <a:xfrm>
            <a:off x="6933407" y="1786977"/>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akes hexagon">
            <a:extLst>
              <a:ext uri="{FF2B5EF4-FFF2-40B4-BE49-F238E27FC236}">
                <a16:creationId xmlns:a16="http://schemas.microsoft.com/office/drawing/2014/main" id="{2E11BC8B-86FF-C57E-66D0-9BD3631528A8}"/>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49A23629-794F-9F45-6AA4-26C4F5C39656}"/>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31027E3-901A-D593-D18F-BD100129921C}"/>
              </a:ext>
            </a:extLst>
          </p:cNvPr>
          <p:cNvSpPr txBox="1"/>
          <p:nvPr/>
        </p:nvSpPr>
        <p:spPr>
          <a:xfrm>
            <a:off x="6933407" y="2391244"/>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sp>
        <p:nvSpPr>
          <p:cNvPr id="11" name="TextBox 10">
            <a:extLst>
              <a:ext uri="{FF2B5EF4-FFF2-40B4-BE49-F238E27FC236}">
                <a16:creationId xmlns:a16="http://schemas.microsoft.com/office/drawing/2014/main" id="{3A8F70B8-709F-747B-3EC7-E848529A568E}"/>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D665D2AE-FABE-F402-826A-B5DD5B5387B3}"/>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3" name="Suspension hexagon">
            <a:extLst>
              <a:ext uri="{FF2B5EF4-FFF2-40B4-BE49-F238E27FC236}">
                <a16:creationId xmlns:a16="http://schemas.microsoft.com/office/drawing/2014/main" id="{4B3EE92A-544C-445E-5253-9FCC40F2EC87}"/>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F6A6B04-0836-4559-2ABC-16C1BC7BB55C}"/>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Tree>
    <p:extLst>
      <p:ext uri="{BB962C8B-B14F-4D97-AF65-F5344CB8AC3E}">
        <p14:creationId xmlns:p14="http://schemas.microsoft.com/office/powerpoint/2010/main" val="401058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85E1555C-6A3B-0C53-5FCA-7640CA5D2AF5}"/>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AB23F5A3-88D5-8AA9-FCD1-D6824A0CB5EC}"/>
              </a:ext>
            </a:extLst>
          </p:cNvPr>
          <p:cNvGrpSpPr/>
          <p:nvPr/>
        </p:nvGrpSpPr>
        <p:grpSpPr>
          <a:xfrm>
            <a:off x="107950" y="441068"/>
            <a:ext cx="11317061" cy="5996017"/>
            <a:chOff x="107950" y="441068"/>
            <a:chExt cx="11317061" cy="5996017"/>
          </a:xfrm>
        </p:grpSpPr>
        <p:sp>
          <p:nvSpPr>
            <p:cNvPr id="8" name="Brakes hexagon">
              <a:extLst>
                <a:ext uri="{FF2B5EF4-FFF2-40B4-BE49-F238E27FC236}">
                  <a16:creationId xmlns:a16="http://schemas.microsoft.com/office/drawing/2014/main" id="{1F915CFE-9CB1-9197-9503-D46899C612A3}"/>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42AC993A-C637-C051-CEDD-D75321F9BC8A}"/>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B06EB59-D52D-8DC2-4436-57C9B5A8CF59}"/>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35559926-8475-27B5-4CA0-A99A7B0412FE}"/>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2" name="Chassis hexagon">
              <a:extLst>
                <a:ext uri="{FF2B5EF4-FFF2-40B4-BE49-F238E27FC236}">
                  <a16:creationId xmlns:a16="http://schemas.microsoft.com/office/drawing/2014/main" id="{B099E929-7F65-B4E4-61BE-B1C9F8FBC074}"/>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C350352-A41A-5D62-1964-CF5C82904739}"/>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17" name="TextBox 16">
              <a:extLst>
                <a:ext uri="{FF2B5EF4-FFF2-40B4-BE49-F238E27FC236}">
                  <a16:creationId xmlns:a16="http://schemas.microsoft.com/office/drawing/2014/main" id="{D3967E5A-9CBE-2020-88C4-4100D2B9607D}"/>
                </a:ext>
              </a:extLst>
            </p:cNvPr>
            <p:cNvSpPr txBox="1"/>
            <p:nvPr/>
          </p:nvSpPr>
          <p:spPr>
            <a:xfrm>
              <a:off x="6837761" y="22324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grpSp>
      <p:sp>
        <p:nvSpPr>
          <p:cNvPr id="24" name="Suspension hexagon">
            <a:extLst>
              <a:ext uri="{FF2B5EF4-FFF2-40B4-BE49-F238E27FC236}">
                <a16:creationId xmlns:a16="http://schemas.microsoft.com/office/drawing/2014/main" id="{21BDBF48-364F-60C7-44CD-892D895CA798}"/>
              </a:ext>
            </a:extLst>
          </p:cNvPr>
          <p:cNvSpPr/>
          <p:nvPr/>
        </p:nvSpPr>
        <p:spPr>
          <a:xfrm>
            <a:off x="-1781175" y="0"/>
            <a:ext cx="15754350" cy="6857999"/>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46C3F7E-5A1B-DA78-DC2E-B88442A8675F}"/>
              </a:ext>
            </a:extLst>
          </p:cNvPr>
          <p:cNvSpPr txBox="1"/>
          <p:nvPr/>
        </p:nvSpPr>
        <p:spPr>
          <a:xfrm>
            <a:off x="-5151921" y="235538"/>
            <a:ext cx="14659448"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Suspension</a:t>
            </a:r>
            <a:endParaRPr lang="en-US" sz="6600" b="1">
              <a:ln>
                <a:solidFill>
                  <a:srgbClr val="B49763"/>
                </a:solidFill>
              </a:ln>
              <a:solidFill>
                <a:srgbClr val="052843"/>
              </a:solidFill>
            </a:endParaRPr>
          </a:p>
        </p:txBody>
      </p:sp>
      <p:sp>
        <p:nvSpPr>
          <p:cNvPr id="7" name="TextBox 6">
            <a:extLst>
              <a:ext uri="{FF2B5EF4-FFF2-40B4-BE49-F238E27FC236}">
                <a16:creationId xmlns:a16="http://schemas.microsoft.com/office/drawing/2014/main" id="{EC6987F9-9C55-1B2E-59FA-7D216BF99293}"/>
              </a:ext>
            </a:extLst>
          </p:cNvPr>
          <p:cNvSpPr txBox="1"/>
          <p:nvPr/>
        </p:nvSpPr>
        <p:spPr>
          <a:xfrm>
            <a:off x="5760886" y="1168532"/>
            <a:ext cx="6083300" cy="4524315"/>
          </a:xfrm>
          <a:prstGeom prst="rect">
            <a:avLst/>
          </a:prstGeom>
          <a:noFill/>
        </p:spPr>
        <p:txBody>
          <a:bodyPr wrap="square" lIns="91440" tIns="45720" rIns="91440" bIns="45720" rtlCol="0" anchor="t">
            <a:spAutoFit/>
          </a:bodyPr>
          <a:lstStyle/>
          <a:p>
            <a:pPr marL="571500" indent="-571500">
              <a:buFont typeface="Arial"/>
              <a:buChar char="•"/>
            </a:pPr>
            <a:r>
              <a:rPr lang="en-US" sz="2400">
                <a:ln>
                  <a:solidFill>
                    <a:srgbClr val="B49763"/>
                  </a:solidFill>
                </a:ln>
                <a:solidFill>
                  <a:srgbClr val="052843"/>
                </a:solidFill>
              </a:rPr>
              <a:t>Double Wishbone Pushrod chosen for its better handling characteristics and lower unsprung weight</a:t>
            </a:r>
          </a:p>
          <a:p>
            <a:pPr marL="571500" indent="-571500">
              <a:buFont typeface="Arial"/>
              <a:buChar char="•"/>
            </a:pPr>
            <a:r>
              <a:rPr lang="en-US" sz="2400">
                <a:ln>
                  <a:solidFill>
                    <a:srgbClr val="B49763"/>
                  </a:solidFill>
                </a:ln>
                <a:solidFill>
                  <a:srgbClr val="052843"/>
                </a:solidFill>
              </a:rPr>
              <a:t>Geometry determined based on the following:</a:t>
            </a:r>
          </a:p>
          <a:p>
            <a:pPr marL="1028700" lvl="1" indent="-571500">
              <a:buFont typeface="Courier New"/>
              <a:buChar char="o"/>
            </a:pPr>
            <a:r>
              <a:rPr lang="en-US" sz="2400">
                <a:ln>
                  <a:solidFill>
                    <a:srgbClr val="B49763"/>
                  </a:solidFill>
                </a:ln>
                <a:solidFill>
                  <a:srgbClr val="052843"/>
                </a:solidFill>
              </a:rPr>
              <a:t>Other subsystem requirements (steering, chassis)</a:t>
            </a:r>
          </a:p>
          <a:p>
            <a:pPr marL="1028700" lvl="1" indent="-571500">
              <a:buFont typeface="Courier New"/>
              <a:buChar char="o"/>
            </a:pPr>
            <a:r>
              <a:rPr lang="en-US" sz="2400">
                <a:ln>
                  <a:solidFill>
                    <a:srgbClr val="B49763"/>
                  </a:solidFill>
                </a:ln>
                <a:solidFill>
                  <a:srgbClr val="052843"/>
                </a:solidFill>
              </a:rPr>
              <a:t>Phase 2 Readiness requirement (minimizing space taken up by anti-roll and other components)</a:t>
            </a:r>
          </a:p>
          <a:p>
            <a:pPr marL="1028700" lvl="1" indent="-571500">
              <a:buFont typeface="Courier New"/>
              <a:buChar char="o"/>
            </a:pPr>
            <a:r>
              <a:rPr lang="en-US" sz="2400">
                <a:ln>
                  <a:solidFill>
                    <a:srgbClr val="B49763"/>
                  </a:solidFill>
                </a:ln>
                <a:solidFill>
                  <a:srgbClr val="052843"/>
                </a:solidFill>
              </a:rPr>
              <a:t>Achieving desirable values for criteria such as KPI and scrub radius</a:t>
            </a:r>
          </a:p>
        </p:txBody>
      </p:sp>
      <p:sp>
        <p:nvSpPr>
          <p:cNvPr id="6" name="TextBox 5">
            <a:extLst>
              <a:ext uri="{FF2B5EF4-FFF2-40B4-BE49-F238E27FC236}">
                <a16:creationId xmlns:a16="http://schemas.microsoft.com/office/drawing/2014/main" id="{488DF65D-2701-7091-9A7E-289DCA99B446}"/>
              </a:ext>
            </a:extLst>
          </p:cNvPr>
          <p:cNvSpPr txBox="1"/>
          <p:nvPr/>
        </p:nvSpPr>
        <p:spPr>
          <a:xfrm>
            <a:off x="270864" y="1207132"/>
            <a:ext cx="3303603" cy="400110"/>
          </a:xfrm>
          <a:prstGeom prst="rect">
            <a:avLst/>
          </a:prstGeom>
          <a:noFill/>
        </p:spPr>
        <p:txBody>
          <a:bodyPr wrap="square" rtlCol="0" anchor="ctr">
            <a:spAutoFit/>
          </a:bodyPr>
          <a:lstStyle/>
          <a:p>
            <a:pPr algn="ctr"/>
            <a:r>
              <a:rPr lang="en-US" sz="2000" b="1">
                <a:ln w="1270">
                  <a:solidFill>
                    <a:srgbClr val="B49763"/>
                  </a:solidFill>
                </a:ln>
                <a:solidFill>
                  <a:srgbClr val="052843"/>
                </a:solidFill>
              </a:rPr>
              <a:t>Double wishbone pushrod</a:t>
            </a:r>
          </a:p>
        </p:txBody>
      </p:sp>
      <p:pic>
        <p:nvPicPr>
          <p:cNvPr id="21" name="Picture 20" descr="A close-up of a mechanical device&#10;&#10;AI-generated content may be incorrect.">
            <a:extLst>
              <a:ext uri="{FF2B5EF4-FFF2-40B4-BE49-F238E27FC236}">
                <a16:creationId xmlns:a16="http://schemas.microsoft.com/office/drawing/2014/main" id="{A527E093-5F7D-8138-90CB-0CBC0A82E395}"/>
              </a:ext>
            </a:extLst>
          </p:cNvPr>
          <p:cNvPicPr>
            <a:picLocks noChangeAspect="1"/>
          </p:cNvPicPr>
          <p:nvPr/>
        </p:nvPicPr>
        <p:blipFill>
          <a:blip r:embed="rId2">
            <a:extLst>
              <a:ext uri="{28A0092B-C50C-407E-A947-70E740481C1C}">
                <a14:useLocalDpi xmlns:a14="http://schemas.microsoft.com/office/drawing/2010/main" val="0"/>
              </a:ext>
            </a:extLst>
          </a:blip>
          <a:srcRect l="19167" t="8439" r="31849" b="16830"/>
          <a:stretch>
            <a:fillRect/>
          </a:stretch>
        </p:blipFill>
        <p:spPr>
          <a:xfrm>
            <a:off x="137692" y="1589864"/>
            <a:ext cx="5676638" cy="5125066"/>
          </a:xfrm>
          <a:prstGeom prst="rect">
            <a:avLst/>
          </a:prstGeom>
        </p:spPr>
      </p:pic>
    </p:spTree>
    <p:extLst>
      <p:ext uri="{BB962C8B-B14F-4D97-AF65-F5344CB8AC3E}">
        <p14:creationId xmlns:p14="http://schemas.microsoft.com/office/powerpoint/2010/main" val="514409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335E"/>
        </a:solidFill>
        <a:effectLst/>
      </p:bgPr>
    </p:bg>
    <p:spTree>
      <p:nvGrpSpPr>
        <p:cNvPr id="1" name="">
          <a:extLst>
            <a:ext uri="{FF2B5EF4-FFF2-40B4-BE49-F238E27FC236}">
              <a16:creationId xmlns:a16="http://schemas.microsoft.com/office/drawing/2014/main" id="{BD9C9291-F445-4931-B600-09A9DBDA4B0B}"/>
            </a:ext>
          </a:extLst>
        </p:cNvPr>
        <p:cNvGrpSpPr/>
        <p:nvPr/>
      </p:nvGrpSpPr>
      <p:grpSpPr>
        <a:xfrm>
          <a:off x="0" y="0"/>
          <a:ext cx="0" cy="0"/>
          <a:chOff x="0" y="0"/>
          <a:chExt cx="0" cy="0"/>
        </a:xfrm>
      </p:grpSpPr>
      <p:sp>
        <p:nvSpPr>
          <p:cNvPr id="27" name="Freeform: Shape 26">
            <a:extLst>
              <a:ext uri="{FF2B5EF4-FFF2-40B4-BE49-F238E27FC236}">
                <a16:creationId xmlns:a16="http://schemas.microsoft.com/office/drawing/2014/main" id="{D7AC35F1-D9EA-89C9-C86F-37FD88216D61}"/>
              </a:ext>
            </a:extLst>
          </p:cNvPr>
          <p:cNvSpPr/>
          <p:nvPr/>
        </p:nvSpPr>
        <p:spPr>
          <a:xfrm>
            <a:off x="3333410" y="0"/>
            <a:ext cx="12154579" cy="6858000"/>
          </a:xfrm>
          <a:custGeom>
            <a:avLst/>
            <a:gdLst>
              <a:gd name="connsiteX0" fmla="*/ 0 w 12154579"/>
              <a:gd name="connsiteY0" fmla="*/ 0 h 6858000"/>
              <a:gd name="connsiteX1" fmla="*/ 12154579 w 12154579"/>
              <a:gd name="connsiteY1" fmla="*/ 0 h 6858000"/>
              <a:gd name="connsiteX2" fmla="*/ 12154579 w 12154579"/>
              <a:gd name="connsiteY2" fmla="*/ 6858000 h 6858000"/>
              <a:gd name="connsiteX3" fmla="*/ 5966099 w 12154579"/>
              <a:gd name="connsiteY3" fmla="*/ 6858000 h 6858000"/>
              <a:gd name="connsiteX4" fmla="*/ 0 w 1215457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4579" h="6858000">
                <a:moveTo>
                  <a:pt x="0" y="0"/>
                </a:moveTo>
                <a:lnTo>
                  <a:pt x="12154579" y="0"/>
                </a:lnTo>
                <a:lnTo>
                  <a:pt x="12154579" y="6858000"/>
                </a:lnTo>
                <a:lnTo>
                  <a:pt x="5966099" y="6858000"/>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yellow frame with black wheels&#10;&#10;AI-generated content may be incorrect.">
            <a:extLst>
              <a:ext uri="{FF2B5EF4-FFF2-40B4-BE49-F238E27FC236}">
                <a16:creationId xmlns:a16="http://schemas.microsoft.com/office/drawing/2014/main" id="{55172784-4DF3-86CF-6CBA-4019FD56B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172" y="-321130"/>
            <a:ext cx="13153002" cy="7996098"/>
          </a:xfrm>
          <a:prstGeom prst="rect">
            <a:avLst/>
          </a:prstGeom>
        </p:spPr>
      </p:pic>
      <p:sp>
        <p:nvSpPr>
          <p:cNvPr id="29" name="Freeform: Shape 28">
            <a:extLst>
              <a:ext uri="{FF2B5EF4-FFF2-40B4-BE49-F238E27FC236}">
                <a16:creationId xmlns:a16="http://schemas.microsoft.com/office/drawing/2014/main" id="{557C60BC-81C8-8E43-B33E-EF45D6E0E685}"/>
              </a:ext>
            </a:extLst>
          </p:cNvPr>
          <p:cNvSpPr/>
          <p:nvPr/>
        </p:nvSpPr>
        <p:spPr>
          <a:xfrm>
            <a:off x="-1698172" y="0"/>
            <a:ext cx="6186085" cy="6858000"/>
          </a:xfrm>
          <a:custGeom>
            <a:avLst/>
            <a:gdLst>
              <a:gd name="connsiteX0" fmla="*/ 0 w 6003520"/>
              <a:gd name="connsiteY0" fmla="*/ 0 h 6858000"/>
              <a:gd name="connsiteX1" fmla="*/ 37421 w 6003520"/>
              <a:gd name="connsiteY1" fmla="*/ 0 h 6858000"/>
              <a:gd name="connsiteX2" fmla="*/ 6003520 w 6003520"/>
              <a:gd name="connsiteY2" fmla="*/ 6858000 h 6858000"/>
              <a:gd name="connsiteX3" fmla="*/ 0 w 6003520"/>
              <a:gd name="connsiteY3" fmla="*/ 6858000 h 6858000"/>
              <a:gd name="connsiteX4" fmla="*/ 0 w 600352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520" h="6858000">
                <a:moveTo>
                  <a:pt x="0" y="0"/>
                </a:moveTo>
                <a:lnTo>
                  <a:pt x="37421" y="0"/>
                </a:lnTo>
                <a:lnTo>
                  <a:pt x="6003520" y="6858000"/>
                </a:lnTo>
                <a:lnTo>
                  <a:pt x="0" y="6858000"/>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Trine University - School Name">
            <a:extLst>
              <a:ext uri="{FF2B5EF4-FFF2-40B4-BE49-F238E27FC236}">
                <a16:creationId xmlns:a16="http://schemas.microsoft.com/office/drawing/2014/main" id="{48168D2A-AA67-01F6-9770-68C7D2E70B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5837" y="27032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7F5093-2B8C-98EF-1E53-ACF540A67813}"/>
              </a:ext>
            </a:extLst>
          </p:cNvPr>
          <p:cNvSpPr txBox="1"/>
          <p:nvPr/>
        </p:nvSpPr>
        <p:spPr>
          <a:xfrm>
            <a:off x="9243723" y="2445656"/>
            <a:ext cx="2769228" cy="954107"/>
          </a:xfrm>
          <a:prstGeom prst="rect">
            <a:avLst/>
          </a:prstGeom>
          <a:noFill/>
        </p:spPr>
        <p:txBody>
          <a:bodyPr wrap="square" rtlCol="0">
            <a:spAutoFit/>
          </a:bodyPr>
          <a:lstStyle/>
          <a:p>
            <a:pPr algn="ctr"/>
            <a:r>
              <a:rPr lang="en-US" sz="2800">
                <a:ln w="19050">
                  <a:solidFill>
                    <a:srgbClr val="B6ACA1"/>
                  </a:solidFill>
                </a:ln>
                <a:solidFill>
                  <a:srgbClr val="013668"/>
                </a:solidFill>
                <a:latin typeface="Aptos Black" panose="020B0004020202020204" pitchFamily="34" charset="0"/>
              </a:rPr>
              <a:t>Formula SAE Design Project</a:t>
            </a:r>
          </a:p>
        </p:txBody>
      </p:sp>
    </p:spTree>
    <p:extLst>
      <p:ext uri="{BB962C8B-B14F-4D97-AF65-F5344CB8AC3E}">
        <p14:creationId xmlns:p14="http://schemas.microsoft.com/office/powerpoint/2010/main" val="4082797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471A8572-C998-E1D4-8C01-1543C3C49DF9}"/>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88DD7F7E-92F5-A262-8314-914B0E8FFC76}"/>
              </a:ext>
            </a:extLst>
          </p:cNvPr>
          <p:cNvGrpSpPr/>
          <p:nvPr/>
        </p:nvGrpSpPr>
        <p:grpSpPr>
          <a:xfrm>
            <a:off x="107950" y="441068"/>
            <a:ext cx="11317061" cy="5996017"/>
            <a:chOff x="107950" y="441068"/>
            <a:chExt cx="11317061" cy="5996017"/>
          </a:xfrm>
        </p:grpSpPr>
        <p:sp>
          <p:nvSpPr>
            <p:cNvPr id="8" name="Brakes hexagon">
              <a:extLst>
                <a:ext uri="{FF2B5EF4-FFF2-40B4-BE49-F238E27FC236}">
                  <a16:creationId xmlns:a16="http://schemas.microsoft.com/office/drawing/2014/main" id="{B2F8021B-E62D-0FAC-43B0-6263105C8C72}"/>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482F250C-01CF-1E52-6C15-F52D8FD1CBFC}"/>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533D18-6C9D-86C9-6EDE-44E8FF338D8B}"/>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E40E85F5-578E-13C0-7162-22FE40F4643E}"/>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2" name="Chassis hexagon">
              <a:extLst>
                <a:ext uri="{FF2B5EF4-FFF2-40B4-BE49-F238E27FC236}">
                  <a16:creationId xmlns:a16="http://schemas.microsoft.com/office/drawing/2014/main" id="{6C9B8460-AFF0-43EE-0CCB-942849A3A1C0}"/>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F92D63-B1D2-2B0E-D7BB-7143E03DD3B2}"/>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17" name="TextBox 16">
              <a:extLst>
                <a:ext uri="{FF2B5EF4-FFF2-40B4-BE49-F238E27FC236}">
                  <a16:creationId xmlns:a16="http://schemas.microsoft.com/office/drawing/2014/main" id="{913B141F-D422-1FDB-430C-ABB310F76F77}"/>
                </a:ext>
              </a:extLst>
            </p:cNvPr>
            <p:cNvSpPr txBox="1"/>
            <p:nvPr/>
          </p:nvSpPr>
          <p:spPr>
            <a:xfrm>
              <a:off x="6837761" y="22324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grpSp>
      <p:sp>
        <p:nvSpPr>
          <p:cNvPr id="24" name="Suspension hexagon">
            <a:extLst>
              <a:ext uri="{FF2B5EF4-FFF2-40B4-BE49-F238E27FC236}">
                <a16:creationId xmlns:a16="http://schemas.microsoft.com/office/drawing/2014/main" id="{B4D71858-608A-FEDD-41A1-69CB48CE99B7}"/>
              </a:ext>
            </a:extLst>
          </p:cNvPr>
          <p:cNvSpPr/>
          <p:nvPr/>
        </p:nvSpPr>
        <p:spPr>
          <a:xfrm>
            <a:off x="-1781175" y="0"/>
            <a:ext cx="15754350" cy="6857999"/>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4F12C92-4D88-62D5-2872-8FC1F98F60AD}"/>
              </a:ext>
            </a:extLst>
          </p:cNvPr>
          <p:cNvSpPr txBox="1"/>
          <p:nvPr/>
        </p:nvSpPr>
        <p:spPr>
          <a:xfrm>
            <a:off x="-5151921" y="235538"/>
            <a:ext cx="14659448"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Suspension</a:t>
            </a:r>
            <a:endParaRPr lang="en-US" sz="6600" b="1">
              <a:ln>
                <a:solidFill>
                  <a:srgbClr val="B49763"/>
                </a:solidFill>
              </a:ln>
              <a:solidFill>
                <a:srgbClr val="052843"/>
              </a:solidFill>
            </a:endParaRPr>
          </a:p>
        </p:txBody>
      </p:sp>
      <p:sp>
        <p:nvSpPr>
          <p:cNvPr id="6" name="TextBox 5">
            <a:extLst>
              <a:ext uri="{FF2B5EF4-FFF2-40B4-BE49-F238E27FC236}">
                <a16:creationId xmlns:a16="http://schemas.microsoft.com/office/drawing/2014/main" id="{6F5A58F5-F41B-F3AA-FAF2-FAE30330DEB6}"/>
              </a:ext>
            </a:extLst>
          </p:cNvPr>
          <p:cNvSpPr txBox="1"/>
          <p:nvPr/>
        </p:nvSpPr>
        <p:spPr>
          <a:xfrm>
            <a:off x="270864" y="1207132"/>
            <a:ext cx="3303603" cy="400110"/>
          </a:xfrm>
          <a:prstGeom prst="rect">
            <a:avLst/>
          </a:prstGeom>
          <a:noFill/>
        </p:spPr>
        <p:txBody>
          <a:bodyPr wrap="square" lIns="91440" tIns="45720" rIns="91440" bIns="45720" rtlCol="0" anchor="ctr">
            <a:spAutoFit/>
          </a:bodyPr>
          <a:lstStyle/>
          <a:p>
            <a:pPr algn="ctr"/>
            <a:r>
              <a:rPr lang="en-US" sz="2000" b="1">
                <a:ln w="1270">
                  <a:solidFill>
                    <a:srgbClr val="B49763"/>
                  </a:solidFill>
                </a:ln>
                <a:solidFill>
                  <a:srgbClr val="052843"/>
                </a:solidFill>
              </a:rPr>
              <a:t>Geometry values</a:t>
            </a:r>
          </a:p>
        </p:txBody>
      </p:sp>
      <p:pic>
        <p:nvPicPr>
          <p:cNvPr id="3" name="Picture 2" descr="A table with text and numbers&#10;&#10;AI-generated content may be incorrect.">
            <a:extLst>
              <a:ext uri="{FF2B5EF4-FFF2-40B4-BE49-F238E27FC236}">
                <a16:creationId xmlns:a16="http://schemas.microsoft.com/office/drawing/2014/main" id="{EC3C17ED-2A61-E823-407B-8CCE28882C86}"/>
              </a:ext>
            </a:extLst>
          </p:cNvPr>
          <p:cNvPicPr>
            <a:picLocks noChangeAspect="1"/>
          </p:cNvPicPr>
          <p:nvPr/>
        </p:nvPicPr>
        <p:blipFill>
          <a:blip r:embed="rId3"/>
          <a:stretch>
            <a:fillRect/>
          </a:stretch>
        </p:blipFill>
        <p:spPr>
          <a:xfrm>
            <a:off x="1426472" y="4682089"/>
            <a:ext cx="8875229" cy="1756603"/>
          </a:xfrm>
          <a:prstGeom prst="rect">
            <a:avLst/>
          </a:prstGeom>
        </p:spPr>
      </p:pic>
      <p:pic>
        <p:nvPicPr>
          <p:cNvPr id="4" name="Picture 3" descr="A drawing of a bike&#10;&#10;AI-generated content may be incorrect.">
            <a:extLst>
              <a:ext uri="{FF2B5EF4-FFF2-40B4-BE49-F238E27FC236}">
                <a16:creationId xmlns:a16="http://schemas.microsoft.com/office/drawing/2014/main" id="{F7836C41-DE39-38D9-38A3-DC9A04892441}"/>
              </a:ext>
            </a:extLst>
          </p:cNvPr>
          <p:cNvPicPr>
            <a:picLocks noChangeAspect="1"/>
          </p:cNvPicPr>
          <p:nvPr/>
        </p:nvPicPr>
        <p:blipFill>
          <a:blip r:embed="rId4"/>
          <a:stretch>
            <a:fillRect/>
          </a:stretch>
        </p:blipFill>
        <p:spPr>
          <a:xfrm>
            <a:off x="268079" y="1872559"/>
            <a:ext cx="4521752" cy="2649054"/>
          </a:xfrm>
          <a:prstGeom prst="rect">
            <a:avLst/>
          </a:prstGeom>
        </p:spPr>
      </p:pic>
      <p:pic>
        <p:nvPicPr>
          <p:cNvPr id="10" name="Picture 9" descr="A drawing of a diagram&#10;&#10;AI-generated content may be incorrect.">
            <a:extLst>
              <a:ext uri="{FF2B5EF4-FFF2-40B4-BE49-F238E27FC236}">
                <a16:creationId xmlns:a16="http://schemas.microsoft.com/office/drawing/2014/main" id="{09FD0D45-E88A-F412-A1E8-96EB89F76593}"/>
              </a:ext>
            </a:extLst>
          </p:cNvPr>
          <p:cNvPicPr>
            <a:picLocks noChangeAspect="1"/>
          </p:cNvPicPr>
          <p:nvPr/>
        </p:nvPicPr>
        <p:blipFill>
          <a:blip r:embed="rId5"/>
          <a:stretch>
            <a:fillRect/>
          </a:stretch>
        </p:blipFill>
        <p:spPr>
          <a:xfrm>
            <a:off x="4793837" y="1877944"/>
            <a:ext cx="6303892" cy="2649330"/>
          </a:xfrm>
          <a:prstGeom prst="rect">
            <a:avLst/>
          </a:prstGeom>
        </p:spPr>
      </p:pic>
    </p:spTree>
    <p:extLst>
      <p:ext uri="{BB962C8B-B14F-4D97-AF65-F5344CB8AC3E}">
        <p14:creationId xmlns:p14="http://schemas.microsoft.com/office/powerpoint/2010/main" val="4012635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FD8528BD-A668-DA5D-382D-BD928765A21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7AD9C532-9ED1-B31E-AC0E-CE8711FF7649}"/>
              </a:ext>
            </a:extLst>
          </p:cNvPr>
          <p:cNvGrpSpPr/>
          <p:nvPr/>
        </p:nvGrpSpPr>
        <p:grpSpPr>
          <a:xfrm>
            <a:off x="107950" y="441068"/>
            <a:ext cx="11317061" cy="5996017"/>
            <a:chOff x="107950" y="441068"/>
            <a:chExt cx="11317061" cy="5996017"/>
          </a:xfrm>
        </p:grpSpPr>
        <p:sp>
          <p:nvSpPr>
            <p:cNvPr id="8" name="Brakes hexagon">
              <a:extLst>
                <a:ext uri="{FF2B5EF4-FFF2-40B4-BE49-F238E27FC236}">
                  <a16:creationId xmlns:a16="http://schemas.microsoft.com/office/drawing/2014/main" id="{3FA78265-EFDD-B3BB-04B5-A9C034BEA262}"/>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8437FA5B-9209-E66D-1CB4-7A7D784D1BD8}"/>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4185FF0-7FB1-F005-1A6C-B550FBD66C03}"/>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B71A665E-B3A4-2098-7101-BD4906A7B09F}"/>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2" name="Chassis hexagon">
              <a:extLst>
                <a:ext uri="{FF2B5EF4-FFF2-40B4-BE49-F238E27FC236}">
                  <a16:creationId xmlns:a16="http://schemas.microsoft.com/office/drawing/2014/main" id="{13766B6F-46BC-33D8-90C1-6343F37275B4}"/>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79252EA-E6BC-1685-2537-009E2923B2D9}"/>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17" name="TextBox 16">
              <a:extLst>
                <a:ext uri="{FF2B5EF4-FFF2-40B4-BE49-F238E27FC236}">
                  <a16:creationId xmlns:a16="http://schemas.microsoft.com/office/drawing/2014/main" id="{1A75947C-F18B-0606-4CD4-C490EC60DC69}"/>
                </a:ext>
              </a:extLst>
            </p:cNvPr>
            <p:cNvSpPr txBox="1"/>
            <p:nvPr/>
          </p:nvSpPr>
          <p:spPr>
            <a:xfrm>
              <a:off x="6837761" y="22324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grpSp>
      <p:sp>
        <p:nvSpPr>
          <p:cNvPr id="24" name="Suspension hexagon">
            <a:extLst>
              <a:ext uri="{FF2B5EF4-FFF2-40B4-BE49-F238E27FC236}">
                <a16:creationId xmlns:a16="http://schemas.microsoft.com/office/drawing/2014/main" id="{4E0168A4-87C5-4E27-6CCB-EDC29C21F000}"/>
              </a:ext>
            </a:extLst>
          </p:cNvPr>
          <p:cNvSpPr/>
          <p:nvPr/>
        </p:nvSpPr>
        <p:spPr>
          <a:xfrm>
            <a:off x="-1781175" y="0"/>
            <a:ext cx="15754350" cy="6857999"/>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F32B6F9-EA58-9EF6-DA14-724E71F7133E}"/>
              </a:ext>
            </a:extLst>
          </p:cNvPr>
          <p:cNvSpPr txBox="1"/>
          <p:nvPr/>
        </p:nvSpPr>
        <p:spPr>
          <a:xfrm>
            <a:off x="-5151921" y="235538"/>
            <a:ext cx="14659448"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Suspension</a:t>
            </a:r>
            <a:endParaRPr lang="en-US" sz="6600" b="1">
              <a:ln>
                <a:solidFill>
                  <a:srgbClr val="B49763"/>
                </a:solidFill>
              </a:ln>
              <a:solidFill>
                <a:srgbClr val="052843"/>
              </a:solidFill>
            </a:endParaRPr>
          </a:p>
        </p:txBody>
      </p:sp>
      <p:sp>
        <p:nvSpPr>
          <p:cNvPr id="6" name="TextBox 5">
            <a:extLst>
              <a:ext uri="{FF2B5EF4-FFF2-40B4-BE49-F238E27FC236}">
                <a16:creationId xmlns:a16="http://schemas.microsoft.com/office/drawing/2014/main" id="{A2F1FD0B-F58E-BDA2-A0D7-321DBB61CD90}"/>
              </a:ext>
            </a:extLst>
          </p:cNvPr>
          <p:cNvSpPr txBox="1"/>
          <p:nvPr/>
        </p:nvSpPr>
        <p:spPr>
          <a:xfrm>
            <a:off x="270864" y="1207132"/>
            <a:ext cx="3303603" cy="400110"/>
          </a:xfrm>
          <a:prstGeom prst="rect">
            <a:avLst/>
          </a:prstGeom>
          <a:noFill/>
        </p:spPr>
        <p:txBody>
          <a:bodyPr wrap="square" lIns="91440" tIns="45720" rIns="91440" bIns="45720" rtlCol="0" anchor="ctr">
            <a:spAutoFit/>
          </a:bodyPr>
          <a:lstStyle/>
          <a:p>
            <a:pPr algn="ctr"/>
            <a:r>
              <a:rPr lang="en-US" sz="2000" b="1">
                <a:ln w="1270">
                  <a:solidFill>
                    <a:srgbClr val="B49763"/>
                  </a:solidFill>
                </a:ln>
                <a:solidFill>
                  <a:srgbClr val="052843"/>
                </a:solidFill>
              </a:rPr>
              <a:t>Calculations</a:t>
            </a:r>
          </a:p>
        </p:txBody>
      </p:sp>
      <p:pic>
        <p:nvPicPr>
          <p:cNvPr id="7" name="Picture 6" descr="A white rectangular object with black numbers&#10;&#10;AI-generated content may be incorrect.">
            <a:extLst>
              <a:ext uri="{FF2B5EF4-FFF2-40B4-BE49-F238E27FC236}">
                <a16:creationId xmlns:a16="http://schemas.microsoft.com/office/drawing/2014/main" id="{4D70C0F9-0A6D-27F4-8B9F-3AFDCBCE2680}"/>
              </a:ext>
            </a:extLst>
          </p:cNvPr>
          <p:cNvPicPr>
            <a:picLocks noChangeAspect="1"/>
          </p:cNvPicPr>
          <p:nvPr/>
        </p:nvPicPr>
        <p:blipFill>
          <a:blip r:embed="rId2"/>
          <a:stretch>
            <a:fillRect/>
          </a:stretch>
        </p:blipFill>
        <p:spPr>
          <a:xfrm>
            <a:off x="106500" y="4471090"/>
            <a:ext cx="11062390" cy="1405558"/>
          </a:xfrm>
          <a:prstGeom prst="rect">
            <a:avLst/>
          </a:prstGeom>
        </p:spPr>
      </p:pic>
      <p:sp>
        <p:nvSpPr>
          <p:cNvPr id="15" name="TextBox 14">
            <a:extLst>
              <a:ext uri="{FF2B5EF4-FFF2-40B4-BE49-F238E27FC236}">
                <a16:creationId xmlns:a16="http://schemas.microsoft.com/office/drawing/2014/main" id="{D43CE944-091D-9142-4FAF-1F642F3602F0}"/>
              </a:ext>
            </a:extLst>
          </p:cNvPr>
          <p:cNvSpPr txBox="1"/>
          <p:nvPr/>
        </p:nvSpPr>
        <p:spPr>
          <a:xfrm>
            <a:off x="3179838" y="5971402"/>
            <a:ext cx="6083300" cy="461665"/>
          </a:xfrm>
          <a:prstGeom prst="rect">
            <a:avLst/>
          </a:prstGeom>
          <a:noFill/>
        </p:spPr>
        <p:txBody>
          <a:bodyPr wrap="square" lIns="91440" tIns="45720" rIns="91440" bIns="45720" rtlCol="0" anchor="t">
            <a:spAutoFit/>
          </a:bodyPr>
          <a:lstStyle/>
          <a:p>
            <a:pPr marL="571500" indent="-571500">
              <a:buFont typeface="Arial"/>
              <a:buChar char="•"/>
            </a:pPr>
            <a:r>
              <a:rPr lang="en-US" sz="2400">
                <a:ln>
                  <a:solidFill>
                    <a:srgbClr val="B49763"/>
                  </a:solidFill>
                </a:ln>
                <a:solidFill>
                  <a:srgbClr val="052843"/>
                </a:solidFill>
              </a:rPr>
              <a:t>Spring Rate: 400lb/in</a:t>
            </a:r>
          </a:p>
        </p:txBody>
      </p:sp>
      <p:pic>
        <p:nvPicPr>
          <p:cNvPr id="3" name="Picture 2" descr="A screenshot of a computer&#10;&#10;AI-generated content may be incorrect.">
            <a:extLst>
              <a:ext uri="{FF2B5EF4-FFF2-40B4-BE49-F238E27FC236}">
                <a16:creationId xmlns:a16="http://schemas.microsoft.com/office/drawing/2014/main" id="{FF2D0810-B9C1-0061-F364-E2D7D2641C17}"/>
              </a:ext>
            </a:extLst>
          </p:cNvPr>
          <p:cNvPicPr>
            <a:picLocks noChangeAspect="1"/>
          </p:cNvPicPr>
          <p:nvPr/>
        </p:nvPicPr>
        <p:blipFill>
          <a:blip r:embed="rId3"/>
          <a:stretch>
            <a:fillRect/>
          </a:stretch>
        </p:blipFill>
        <p:spPr>
          <a:xfrm>
            <a:off x="3310172" y="1161425"/>
            <a:ext cx="2398739" cy="3192281"/>
          </a:xfrm>
          <a:prstGeom prst="rect">
            <a:avLst/>
          </a:prstGeom>
        </p:spPr>
      </p:pic>
      <p:pic>
        <p:nvPicPr>
          <p:cNvPr id="4" name="Picture 3" descr="A screenshot of a table&#10;&#10;AI-generated content may be incorrect.">
            <a:extLst>
              <a:ext uri="{FF2B5EF4-FFF2-40B4-BE49-F238E27FC236}">
                <a16:creationId xmlns:a16="http://schemas.microsoft.com/office/drawing/2014/main" id="{C6E1BEB6-73F7-E83A-9A52-799B4AB51D49}"/>
              </a:ext>
            </a:extLst>
          </p:cNvPr>
          <p:cNvPicPr>
            <a:picLocks noChangeAspect="1"/>
          </p:cNvPicPr>
          <p:nvPr/>
        </p:nvPicPr>
        <p:blipFill>
          <a:blip r:embed="rId4"/>
          <a:stretch>
            <a:fillRect/>
          </a:stretch>
        </p:blipFill>
        <p:spPr>
          <a:xfrm>
            <a:off x="7739609" y="1159629"/>
            <a:ext cx="2552700" cy="3195872"/>
          </a:xfrm>
          <a:prstGeom prst="rect">
            <a:avLst/>
          </a:prstGeom>
        </p:spPr>
      </p:pic>
      <p:sp>
        <p:nvSpPr>
          <p:cNvPr id="10" name="Arrow: Right 9">
            <a:extLst>
              <a:ext uri="{FF2B5EF4-FFF2-40B4-BE49-F238E27FC236}">
                <a16:creationId xmlns:a16="http://schemas.microsoft.com/office/drawing/2014/main" id="{FB5AFA3F-441C-F404-A340-68E0BD4B6B6C}"/>
              </a:ext>
            </a:extLst>
          </p:cNvPr>
          <p:cNvSpPr/>
          <p:nvPr/>
        </p:nvSpPr>
        <p:spPr>
          <a:xfrm>
            <a:off x="5938108" y="2244811"/>
            <a:ext cx="1572054" cy="1036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3608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C4794CFA-40F6-EF60-CC3E-CA0800F46801}"/>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8F02C88-E9E3-9513-39FB-243F463FFB90}"/>
              </a:ext>
            </a:extLst>
          </p:cNvPr>
          <p:cNvGrpSpPr/>
          <p:nvPr/>
        </p:nvGrpSpPr>
        <p:grpSpPr>
          <a:xfrm>
            <a:off x="107950" y="441068"/>
            <a:ext cx="11317061" cy="5996017"/>
            <a:chOff x="107950" y="441068"/>
            <a:chExt cx="11317061" cy="5996017"/>
          </a:xfrm>
        </p:grpSpPr>
        <p:sp>
          <p:nvSpPr>
            <p:cNvPr id="8" name="Brakes hexagon">
              <a:extLst>
                <a:ext uri="{FF2B5EF4-FFF2-40B4-BE49-F238E27FC236}">
                  <a16:creationId xmlns:a16="http://schemas.microsoft.com/office/drawing/2014/main" id="{30142A73-D1EF-8367-D054-A4FEA9D628D2}"/>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9D2EE90A-A339-E80C-47EA-EB7188687E9C}"/>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1C9A4FD-A873-0053-1BA1-28362AB49B15}"/>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1DF5FEAD-03C5-42D2-108A-0A8D6F72A6EC}"/>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2" name="Chassis hexagon">
              <a:extLst>
                <a:ext uri="{FF2B5EF4-FFF2-40B4-BE49-F238E27FC236}">
                  <a16:creationId xmlns:a16="http://schemas.microsoft.com/office/drawing/2014/main" id="{F7E8456A-C058-7F7A-1887-006FEEBC4210}"/>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B781ED9-823C-A417-ADBD-3C1D47ED31C9}"/>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17" name="TextBox 16">
              <a:extLst>
                <a:ext uri="{FF2B5EF4-FFF2-40B4-BE49-F238E27FC236}">
                  <a16:creationId xmlns:a16="http://schemas.microsoft.com/office/drawing/2014/main" id="{9ACBB1E4-6A14-3756-4BC6-A53429FD12FF}"/>
                </a:ext>
              </a:extLst>
            </p:cNvPr>
            <p:cNvSpPr txBox="1"/>
            <p:nvPr/>
          </p:nvSpPr>
          <p:spPr>
            <a:xfrm>
              <a:off x="6837761" y="22324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grpSp>
      <p:sp>
        <p:nvSpPr>
          <p:cNvPr id="24" name="Suspension hexagon">
            <a:extLst>
              <a:ext uri="{FF2B5EF4-FFF2-40B4-BE49-F238E27FC236}">
                <a16:creationId xmlns:a16="http://schemas.microsoft.com/office/drawing/2014/main" id="{2D5BB0C8-0606-959C-9ACE-C24C09F319AC}"/>
              </a:ext>
            </a:extLst>
          </p:cNvPr>
          <p:cNvSpPr/>
          <p:nvPr/>
        </p:nvSpPr>
        <p:spPr>
          <a:xfrm>
            <a:off x="-1781175" y="0"/>
            <a:ext cx="15754350" cy="6857999"/>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CF19383-DC32-BED8-4A9E-FF5BC78F39D1}"/>
              </a:ext>
            </a:extLst>
          </p:cNvPr>
          <p:cNvSpPr txBox="1"/>
          <p:nvPr/>
        </p:nvSpPr>
        <p:spPr>
          <a:xfrm>
            <a:off x="-5151921" y="235538"/>
            <a:ext cx="14659448"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Suspension</a:t>
            </a:r>
            <a:endParaRPr lang="en-US" sz="6600" b="1">
              <a:ln>
                <a:solidFill>
                  <a:srgbClr val="B49763"/>
                </a:solidFill>
              </a:ln>
              <a:solidFill>
                <a:srgbClr val="052843"/>
              </a:solidFill>
            </a:endParaRPr>
          </a:p>
        </p:txBody>
      </p:sp>
      <p:sp>
        <p:nvSpPr>
          <p:cNvPr id="6" name="TextBox 5">
            <a:extLst>
              <a:ext uri="{FF2B5EF4-FFF2-40B4-BE49-F238E27FC236}">
                <a16:creationId xmlns:a16="http://schemas.microsoft.com/office/drawing/2014/main" id="{C3AA3294-2F9C-E24A-4894-D2A6F00B6A89}"/>
              </a:ext>
            </a:extLst>
          </p:cNvPr>
          <p:cNvSpPr txBox="1"/>
          <p:nvPr/>
        </p:nvSpPr>
        <p:spPr>
          <a:xfrm>
            <a:off x="270864" y="1207132"/>
            <a:ext cx="3303603" cy="400110"/>
          </a:xfrm>
          <a:prstGeom prst="rect">
            <a:avLst/>
          </a:prstGeom>
          <a:noFill/>
        </p:spPr>
        <p:txBody>
          <a:bodyPr wrap="square" lIns="91440" tIns="45720" rIns="91440" bIns="45720" rtlCol="0" anchor="ctr">
            <a:spAutoFit/>
          </a:bodyPr>
          <a:lstStyle/>
          <a:p>
            <a:pPr algn="ctr"/>
            <a:r>
              <a:rPr lang="en-US" sz="2000" b="1">
                <a:ln w="1270">
                  <a:solidFill>
                    <a:srgbClr val="B49763"/>
                  </a:solidFill>
                </a:ln>
                <a:solidFill>
                  <a:srgbClr val="052843"/>
                </a:solidFill>
              </a:rPr>
              <a:t>Finite Element Analysis</a:t>
            </a:r>
          </a:p>
        </p:txBody>
      </p:sp>
      <p:sp>
        <p:nvSpPr>
          <p:cNvPr id="12" name="TextBox 11">
            <a:extLst>
              <a:ext uri="{FF2B5EF4-FFF2-40B4-BE49-F238E27FC236}">
                <a16:creationId xmlns:a16="http://schemas.microsoft.com/office/drawing/2014/main" id="{08113941-05C0-0804-ED84-27D4F62B13FB}"/>
              </a:ext>
            </a:extLst>
          </p:cNvPr>
          <p:cNvSpPr txBox="1"/>
          <p:nvPr/>
        </p:nvSpPr>
        <p:spPr>
          <a:xfrm>
            <a:off x="6260968" y="1920946"/>
            <a:ext cx="5564257" cy="3046988"/>
          </a:xfrm>
          <a:prstGeom prst="rect">
            <a:avLst/>
          </a:prstGeom>
          <a:noFill/>
        </p:spPr>
        <p:txBody>
          <a:bodyPr wrap="square" lIns="91440" tIns="45720" rIns="91440" bIns="45720" rtlCol="0" anchor="t">
            <a:spAutoFit/>
          </a:bodyPr>
          <a:lstStyle/>
          <a:p>
            <a:pPr marL="571500" indent="-571500">
              <a:buFont typeface="Arial"/>
              <a:buChar char="•"/>
            </a:pPr>
            <a:r>
              <a:rPr lang="en-US" sz="2400">
                <a:ln>
                  <a:solidFill>
                    <a:srgbClr val="B49763"/>
                  </a:solidFill>
                </a:ln>
                <a:solidFill>
                  <a:srgbClr val="052843"/>
                </a:solidFill>
              </a:rPr>
              <a:t>Most stresses within suspension elements max out around 150MPa, within acceptable ranges.</a:t>
            </a:r>
          </a:p>
          <a:p>
            <a:pPr marL="571500" indent="-571500">
              <a:buFont typeface="Arial"/>
              <a:buChar char="•"/>
            </a:pPr>
            <a:r>
              <a:rPr lang="en-US" sz="2400">
                <a:ln>
                  <a:solidFill>
                    <a:srgbClr val="B49763"/>
                  </a:solidFill>
                </a:ln>
                <a:solidFill>
                  <a:srgbClr val="052843"/>
                </a:solidFill>
              </a:rPr>
              <a:t>Some high stress concentrations at the point in which the bearing cup welds to the wishbone rods</a:t>
            </a:r>
          </a:p>
          <a:p>
            <a:pPr marL="1028700" lvl="1" indent="-571500">
              <a:buFont typeface="Courier New"/>
              <a:buChar char="o"/>
            </a:pPr>
            <a:r>
              <a:rPr lang="en-US" sz="2400">
                <a:ln>
                  <a:solidFill>
                    <a:srgbClr val="B49763"/>
                  </a:solidFill>
                </a:ln>
                <a:solidFill>
                  <a:srgbClr val="052843"/>
                </a:solidFill>
              </a:rPr>
              <a:t>This is likely due to lack of weld material </a:t>
            </a:r>
          </a:p>
        </p:txBody>
      </p:sp>
      <p:pic>
        <p:nvPicPr>
          <p:cNvPr id="15" name="Picture 14" descr="A rainbow colored object with a blue background&#10;&#10;AI-generated content may be incorrect.">
            <a:extLst>
              <a:ext uri="{FF2B5EF4-FFF2-40B4-BE49-F238E27FC236}">
                <a16:creationId xmlns:a16="http://schemas.microsoft.com/office/drawing/2014/main" id="{E1645914-B5A2-5454-AAB1-4E876B4495A5}"/>
              </a:ext>
            </a:extLst>
          </p:cNvPr>
          <p:cNvPicPr>
            <a:picLocks noChangeAspect="1"/>
          </p:cNvPicPr>
          <p:nvPr/>
        </p:nvPicPr>
        <p:blipFill>
          <a:blip r:embed="rId2"/>
          <a:stretch>
            <a:fillRect/>
          </a:stretch>
        </p:blipFill>
        <p:spPr>
          <a:xfrm>
            <a:off x="274983" y="1716985"/>
            <a:ext cx="5336209" cy="2363857"/>
          </a:xfrm>
          <a:prstGeom prst="rect">
            <a:avLst/>
          </a:prstGeom>
        </p:spPr>
      </p:pic>
      <p:pic>
        <p:nvPicPr>
          <p:cNvPr id="16" name="Picture 15" descr="A blue and green metal rods&#10;&#10;AI-generated content may be incorrect.">
            <a:extLst>
              <a:ext uri="{FF2B5EF4-FFF2-40B4-BE49-F238E27FC236}">
                <a16:creationId xmlns:a16="http://schemas.microsoft.com/office/drawing/2014/main" id="{7FEB1C7F-5B23-30B3-06C0-CC3F5703F9BF}"/>
              </a:ext>
            </a:extLst>
          </p:cNvPr>
          <p:cNvPicPr>
            <a:picLocks noChangeAspect="1"/>
          </p:cNvPicPr>
          <p:nvPr/>
        </p:nvPicPr>
        <p:blipFill>
          <a:blip r:embed="rId3"/>
          <a:stretch>
            <a:fillRect/>
          </a:stretch>
        </p:blipFill>
        <p:spPr>
          <a:xfrm>
            <a:off x="274983" y="4091332"/>
            <a:ext cx="5336209" cy="2319683"/>
          </a:xfrm>
          <a:prstGeom prst="rect">
            <a:avLst/>
          </a:prstGeom>
        </p:spPr>
      </p:pic>
    </p:spTree>
    <p:extLst>
      <p:ext uri="{BB962C8B-B14F-4D97-AF65-F5344CB8AC3E}">
        <p14:creationId xmlns:p14="http://schemas.microsoft.com/office/powerpoint/2010/main" val="1273897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6806FFCB-B09A-6517-A611-AF7293652ED9}"/>
            </a:ext>
          </a:extLst>
        </p:cNvPr>
        <p:cNvGrpSpPr/>
        <p:nvPr/>
      </p:nvGrpSpPr>
      <p:grpSpPr>
        <a:xfrm>
          <a:off x="0" y="0"/>
          <a:ext cx="0" cy="0"/>
          <a:chOff x="0" y="0"/>
          <a:chExt cx="0" cy="0"/>
        </a:xfrm>
      </p:grpSpPr>
      <p:sp>
        <p:nvSpPr>
          <p:cNvPr id="3" name="Suspension hexagon">
            <a:extLst>
              <a:ext uri="{FF2B5EF4-FFF2-40B4-BE49-F238E27FC236}">
                <a16:creationId xmlns:a16="http://schemas.microsoft.com/office/drawing/2014/main" id="{F2FA6F16-F131-205D-45CF-465E80148644}"/>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akes hexagon">
            <a:extLst>
              <a:ext uri="{FF2B5EF4-FFF2-40B4-BE49-F238E27FC236}">
                <a16:creationId xmlns:a16="http://schemas.microsoft.com/office/drawing/2014/main" id="{D7518503-3DF8-B7F4-6449-EDF4FC7AC9A4}"/>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8325A45A-EB8A-BCB0-0DFA-1622B54E04C5}"/>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assis hexagon">
            <a:extLst>
              <a:ext uri="{FF2B5EF4-FFF2-40B4-BE49-F238E27FC236}">
                <a16:creationId xmlns:a16="http://schemas.microsoft.com/office/drawing/2014/main" id="{115849E2-BF88-194C-878C-5A1F6F38770E}"/>
              </a:ext>
            </a:extLst>
          </p:cNvPr>
          <p:cNvSpPr/>
          <p:nvPr/>
        </p:nvSpPr>
        <p:spPr>
          <a:xfrm>
            <a:off x="6933407" y="1786977"/>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F97C43A-384C-8D43-8018-46A0744B0C97}"/>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Solutions</a:t>
            </a:r>
          </a:p>
        </p:txBody>
      </p:sp>
      <p:sp>
        <p:nvSpPr>
          <p:cNvPr id="17" name="TextBox 16">
            <a:extLst>
              <a:ext uri="{FF2B5EF4-FFF2-40B4-BE49-F238E27FC236}">
                <a16:creationId xmlns:a16="http://schemas.microsoft.com/office/drawing/2014/main" id="{EA43DB03-606E-BC0A-7175-17AD37D8A3CD}"/>
              </a:ext>
            </a:extLst>
          </p:cNvPr>
          <p:cNvSpPr txBox="1"/>
          <p:nvPr/>
        </p:nvSpPr>
        <p:spPr>
          <a:xfrm>
            <a:off x="6837761" y="2391244"/>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sp>
        <p:nvSpPr>
          <p:cNvPr id="11" name="TextBox 10">
            <a:extLst>
              <a:ext uri="{FF2B5EF4-FFF2-40B4-BE49-F238E27FC236}">
                <a16:creationId xmlns:a16="http://schemas.microsoft.com/office/drawing/2014/main" id="{73BA2A89-8730-635D-1A3C-7C605BF9D73A}"/>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4B688315-E8F9-E88D-07E2-30D761EFD1EE}"/>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4" name="TextBox 3">
            <a:extLst>
              <a:ext uri="{FF2B5EF4-FFF2-40B4-BE49-F238E27FC236}">
                <a16:creationId xmlns:a16="http://schemas.microsoft.com/office/drawing/2014/main" id="{C72DBF2D-B47E-1D9F-0DCC-386CA292A3BA}"/>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Tree>
    <p:extLst>
      <p:ext uri="{BB962C8B-B14F-4D97-AF65-F5344CB8AC3E}">
        <p14:creationId xmlns:p14="http://schemas.microsoft.com/office/powerpoint/2010/main" val="33793648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AFCCFCDD-22D7-1B71-7E5B-8AB170B3DF9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A0F2CE4-46A0-B467-FF7C-13B12D157F4F}"/>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
        <p:nvSpPr>
          <p:cNvPr id="5" name="TextBox 4">
            <a:extLst>
              <a:ext uri="{FF2B5EF4-FFF2-40B4-BE49-F238E27FC236}">
                <a16:creationId xmlns:a16="http://schemas.microsoft.com/office/drawing/2014/main" id="{8C208ED4-2C4E-0230-70BD-E0CC99364E14}"/>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8" name="Brakes hexagon">
            <a:extLst>
              <a:ext uri="{FF2B5EF4-FFF2-40B4-BE49-F238E27FC236}">
                <a16:creationId xmlns:a16="http://schemas.microsoft.com/office/drawing/2014/main" id="{BC10F270-C4F6-2430-6B64-F46ACE8F3307}"/>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8472346A-6886-22D2-CDF0-5EA2842B67F2}"/>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EE019D7-D3C3-6B35-A942-84C9F904895E}"/>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045B8103-1034-9DCD-443D-E450304FDF62}"/>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3" name="Suspension hexagon">
            <a:extLst>
              <a:ext uri="{FF2B5EF4-FFF2-40B4-BE49-F238E27FC236}">
                <a16:creationId xmlns:a16="http://schemas.microsoft.com/office/drawing/2014/main" id="{5E1B8685-F44A-19AB-FA27-8FBDB724A250}"/>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assis hexagon">
            <a:extLst>
              <a:ext uri="{FF2B5EF4-FFF2-40B4-BE49-F238E27FC236}">
                <a16:creationId xmlns:a16="http://schemas.microsoft.com/office/drawing/2014/main" id="{4F6A0666-491A-D492-AA62-41FAF6C6B487}"/>
              </a:ext>
            </a:extLst>
          </p:cNvPr>
          <p:cNvSpPr/>
          <p:nvPr/>
        </p:nvSpPr>
        <p:spPr>
          <a:xfrm>
            <a:off x="-1741714" y="-65278"/>
            <a:ext cx="15675428" cy="6869938"/>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9EDF6EE-3951-2097-366C-B99FD63133B3}"/>
              </a:ext>
            </a:extLst>
          </p:cNvPr>
          <p:cNvSpPr txBox="1"/>
          <p:nvPr/>
        </p:nvSpPr>
        <p:spPr>
          <a:xfrm>
            <a:off x="7942814" y="289646"/>
            <a:ext cx="4491604"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Chassis</a:t>
            </a:r>
            <a:endParaRPr lang="en-US" sz="6000" b="1">
              <a:ln>
                <a:solidFill>
                  <a:srgbClr val="B49763"/>
                </a:solidFill>
              </a:ln>
              <a:solidFill>
                <a:srgbClr val="052843"/>
              </a:solidFill>
            </a:endParaRPr>
          </a:p>
        </p:txBody>
      </p:sp>
      <p:sp>
        <p:nvSpPr>
          <p:cNvPr id="12" name="TextBox 11">
            <a:extLst>
              <a:ext uri="{FF2B5EF4-FFF2-40B4-BE49-F238E27FC236}">
                <a16:creationId xmlns:a16="http://schemas.microsoft.com/office/drawing/2014/main" id="{34C7E9E6-7260-B3D0-C1D6-886BD4EAE642}"/>
              </a:ext>
            </a:extLst>
          </p:cNvPr>
          <p:cNvSpPr txBox="1"/>
          <p:nvPr/>
        </p:nvSpPr>
        <p:spPr>
          <a:xfrm>
            <a:off x="8765140" y="1064248"/>
            <a:ext cx="2941113" cy="400110"/>
          </a:xfrm>
          <a:prstGeom prst="rect">
            <a:avLst/>
          </a:prstGeom>
          <a:noFill/>
        </p:spPr>
        <p:txBody>
          <a:bodyPr wrap="square" rtlCol="0" anchor="ctr">
            <a:spAutoFit/>
          </a:bodyPr>
          <a:lstStyle/>
          <a:p>
            <a:pPr algn="ctr"/>
            <a:r>
              <a:rPr lang="en-US" sz="2000" b="1">
                <a:ln>
                  <a:solidFill>
                    <a:srgbClr val="B49763"/>
                  </a:solidFill>
                </a:ln>
                <a:solidFill>
                  <a:srgbClr val="052843"/>
                </a:solidFill>
              </a:rPr>
              <a:t>Tubular space frame</a:t>
            </a:r>
          </a:p>
        </p:txBody>
      </p:sp>
      <p:pic>
        <p:nvPicPr>
          <p:cNvPr id="13" name="Picture 12" descr="A metal frame with a grey object on it&#10;&#10;AI-generated content may be incorrect.">
            <a:extLst>
              <a:ext uri="{FF2B5EF4-FFF2-40B4-BE49-F238E27FC236}">
                <a16:creationId xmlns:a16="http://schemas.microsoft.com/office/drawing/2014/main" id="{625AFDDB-B104-06F6-96F2-FA712566BA95}"/>
              </a:ext>
            </a:extLst>
          </p:cNvPr>
          <p:cNvPicPr>
            <a:picLocks noChangeAspect="1"/>
          </p:cNvPicPr>
          <p:nvPr/>
        </p:nvPicPr>
        <p:blipFill>
          <a:blip r:embed="rId3">
            <a:extLst>
              <a:ext uri="{28A0092B-C50C-407E-A947-70E740481C1C}">
                <a14:useLocalDpi xmlns:a14="http://schemas.microsoft.com/office/drawing/2010/main" val="0"/>
              </a:ext>
            </a:extLst>
          </a:blip>
          <a:srcRect l="22288" t="10794" r="28803" b="3512"/>
          <a:stretch>
            <a:fillRect/>
          </a:stretch>
        </p:blipFill>
        <p:spPr>
          <a:xfrm>
            <a:off x="-414204" y="289646"/>
            <a:ext cx="7029508" cy="7098538"/>
          </a:xfrm>
          <a:prstGeom prst="rect">
            <a:avLst/>
          </a:prstGeom>
        </p:spPr>
      </p:pic>
      <p:sp>
        <p:nvSpPr>
          <p:cNvPr id="6" name="TextBox 5">
            <a:extLst>
              <a:ext uri="{FF2B5EF4-FFF2-40B4-BE49-F238E27FC236}">
                <a16:creationId xmlns:a16="http://schemas.microsoft.com/office/drawing/2014/main" id="{7F3A77B2-81C1-09D4-4D0E-A5E6D9E1D8AA}"/>
              </a:ext>
            </a:extLst>
          </p:cNvPr>
          <p:cNvSpPr txBox="1"/>
          <p:nvPr/>
        </p:nvSpPr>
        <p:spPr>
          <a:xfrm>
            <a:off x="6260968" y="1920946"/>
            <a:ext cx="5564257" cy="3046988"/>
          </a:xfrm>
          <a:prstGeom prst="rect">
            <a:avLst/>
          </a:prstGeom>
          <a:noFill/>
        </p:spPr>
        <p:txBody>
          <a:bodyPr wrap="square" lIns="91440" tIns="45720" rIns="91440" bIns="45720" rtlCol="0" anchor="t">
            <a:spAutoFit/>
          </a:bodyPr>
          <a:lstStyle/>
          <a:p>
            <a:pPr marL="571500" indent="-571500">
              <a:buFont typeface="Arial"/>
              <a:buChar char="•"/>
            </a:pPr>
            <a:r>
              <a:rPr lang="en-US" sz="2400">
                <a:ln>
                  <a:solidFill>
                    <a:srgbClr val="B49763"/>
                  </a:solidFill>
                </a:ln>
                <a:solidFill>
                  <a:srgbClr val="052843"/>
                </a:solidFill>
              </a:rPr>
              <a:t>Lower material and development cost</a:t>
            </a:r>
          </a:p>
          <a:p>
            <a:pPr marL="571500" indent="-571500">
              <a:buFont typeface="Arial"/>
              <a:buChar char="•"/>
            </a:pPr>
            <a:r>
              <a:rPr lang="en-US" sz="2400">
                <a:ln>
                  <a:solidFill>
                    <a:srgbClr val="B49763"/>
                  </a:solidFill>
                </a:ln>
                <a:solidFill>
                  <a:srgbClr val="052843"/>
                </a:solidFill>
              </a:rPr>
              <a:t>More predictable mechanical properties</a:t>
            </a:r>
          </a:p>
          <a:p>
            <a:pPr marL="571500" indent="-571500">
              <a:buFont typeface="Arial"/>
              <a:buChar char="•"/>
            </a:pPr>
            <a:r>
              <a:rPr lang="en-US" sz="2400">
                <a:ln>
                  <a:solidFill>
                    <a:srgbClr val="B49763"/>
                  </a:solidFill>
                </a:ln>
                <a:solidFill>
                  <a:srgbClr val="052843"/>
                </a:solidFill>
              </a:rPr>
              <a:t>Competitive weight and stiffness can still be achieved</a:t>
            </a:r>
          </a:p>
          <a:p>
            <a:pPr marL="571500" indent="-571500">
              <a:buFont typeface="Arial"/>
              <a:buChar char="•"/>
            </a:pPr>
            <a:r>
              <a:rPr lang="en-US" sz="2400">
                <a:ln>
                  <a:solidFill>
                    <a:srgbClr val="B49763"/>
                  </a:solidFill>
                </a:ln>
                <a:solidFill>
                  <a:srgbClr val="052843"/>
                </a:solidFill>
              </a:rPr>
              <a:t>Can iterate design quickly in CAD and FEA</a:t>
            </a:r>
          </a:p>
        </p:txBody>
      </p:sp>
    </p:spTree>
    <p:extLst>
      <p:ext uri="{BB962C8B-B14F-4D97-AF65-F5344CB8AC3E}">
        <p14:creationId xmlns:p14="http://schemas.microsoft.com/office/powerpoint/2010/main" val="3385225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ABF3CFC8-7DAD-08A4-EFE4-6871082A640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517A1B4-347B-0046-850C-4A47E440B784}"/>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
        <p:nvSpPr>
          <p:cNvPr id="5" name="TextBox 4">
            <a:extLst>
              <a:ext uri="{FF2B5EF4-FFF2-40B4-BE49-F238E27FC236}">
                <a16:creationId xmlns:a16="http://schemas.microsoft.com/office/drawing/2014/main" id="{8C580B2B-6365-D576-5C2A-5B2F0A00E03A}"/>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8" name="Brakes hexagon">
            <a:extLst>
              <a:ext uri="{FF2B5EF4-FFF2-40B4-BE49-F238E27FC236}">
                <a16:creationId xmlns:a16="http://schemas.microsoft.com/office/drawing/2014/main" id="{D51D889A-BEC0-96FE-1252-75EDE5CA9E51}"/>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7E158811-B13D-AFF3-9C9F-1D2AC4DCBE21}"/>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5C5F3-1309-E00E-7C4C-50695E58572A}"/>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463E22D5-60D7-DAB1-4EB7-42418D968179}"/>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3" name="Suspension hexagon">
            <a:extLst>
              <a:ext uri="{FF2B5EF4-FFF2-40B4-BE49-F238E27FC236}">
                <a16:creationId xmlns:a16="http://schemas.microsoft.com/office/drawing/2014/main" id="{51B50C4E-5CBE-156A-BEC1-4A6FC737469B}"/>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assis hexagon">
            <a:extLst>
              <a:ext uri="{FF2B5EF4-FFF2-40B4-BE49-F238E27FC236}">
                <a16:creationId xmlns:a16="http://schemas.microsoft.com/office/drawing/2014/main" id="{BB303113-4BB0-7EB2-423B-B3D1EDCBCDA3}"/>
              </a:ext>
            </a:extLst>
          </p:cNvPr>
          <p:cNvSpPr/>
          <p:nvPr/>
        </p:nvSpPr>
        <p:spPr>
          <a:xfrm>
            <a:off x="-1756228" y="-11938"/>
            <a:ext cx="15675428" cy="6869938"/>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The </a:t>
            </a:r>
            <a:r>
              <a:rPr lang="en-US" b="1"/>
              <a:t>2025–2026 Formula SAE Rolling Chassis Project</a:t>
            </a:r>
            <a:r>
              <a:rPr lang="en-US"/>
              <a:t> serves as the foundation for the vehicle that will eventually enter competition. Phase 1 focuses on constructing the car’s fundamental mechanical systems—its steel spaceframe, suspension, steering, and braking—forming a reliable platform for the next phase of development. From the earliest sketches to final design reviews, the team integrates relevant engineering standards and the 2026 FSAE Rulebook to ensure that every decision supports safe operation, manufacturability, and strong on-track performance.</a:t>
            </a:r>
          </a:p>
        </p:txBody>
      </p:sp>
      <p:sp>
        <p:nvSpPr>
          <p:cNvPr id="17" name="TextBox 16">
            <a:extLst>
              <a:ext uri="{FF2B5EF4-FFF2-40B4-BE49-F238E27FC236}">
                <a16:creationId xmlns:a16="http://schemas.microsoft.com/office/drawing/2014/main" id="{394E2771-9DAA-4693-AEB9-BAACA05D8956}"/>
              </a:ext>
            </a:extLst>
          </p:cNvPr>
          <p:cNvSpPr txBox="1"/>
          <p:nvPr/>
        </p:nvSpPr>
        <p:spPr>
          <a:xfrm>
            <a:off x="7942814" y="289646"/>
            <a:ext cx="4491604"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Chassis</a:t>
            </a:r>
            <a:endParaRPr lang="en-US" sz="6000" b="1">
              <a:ln>
                <a:solidFill>
                  <a:srgbClr val="B49763"/>
                </a:solidFill>
              </a:ln>
              <a:solidFill>
                <a:srgbClr val="052843"/>
              </a:solidFill>
            </a:endParaRPr>
          </a:p>
        </p:txBody>
      </p:sp>
      <p:sp>
        <p:nvSpPr>
          <p:cNvPr id="12" name="TextBox 11">
            <a:extLst>
              <a:ext uri="{FF2B5EF4-FFF2-40B4-BE49-F238E27FC236}">
                <a16:creationId xmlns:a16="http://schemas.microsoft.com/office/drawing/2014/main" id="{B005D9CF-7604-063A-919C-D6EA67EB400C}"/>
              </a:ext>
            </a:extLst>
          </p:cNvPr>
          <p:cNvSpPr txBox="1"/>
          <p:nvPr/>
        </p:nvSpPr>
        <p:spPr>
          <a:xfrm>
            <a:off x="8765140" y="1064248"/>
            <a:ext cx="2941113" cy="400110"/>
          </a:xfrm>
          <a:prstGeom prst="rect">
            <a:avLst/>
          </a:prstGeom>
          <a:noFill/>
        </p:spPr>
        <p:txBody>
          <a:bodyPr wrap="square" lIns="91440" tIns="45720" rIns="91440" bIns="45720" rtlCol="0" anchor="ctr">
            <a:spAutoFit/>
          </a:bodyPr>
          <a:lstStyle/>
          <a:p>
            <a:pPr algn="ctr"/>
            <a:r>
              <a:rPr lang="en-US" sz="2000" b="1">
                <a:ln>
                  <a:solidFill>
                    <a:srgbClr val="B49763"/>
                  </a:solidFill>
                </a:ln>
                <a:solidFill>
                  <a:srgbClr val="052843"/>
                </a:solidFill>
              </a:rPr>
              <a:t>Design phase</a:t>
            </a:r>
            <a:endParaRPr lang="en-US"/>
          </a:p>
        </p:txBody>
      </p:sp>
      <p:sp>
        <p:nvSpPr>
          <p:cNvPr id="6" name="AutoShape 2" descr="Generated image">
            <a:extLst>
              <a:ext uri="{FF2B5EF4-FFF2-40B4-BE49-F238E27FC236}">
                <a16:creationId xmlns:a16="http://schemas.microsoft.com/office/drawing/2014/main" id="{D802FF6B-7AE2-00B1-F24A-D5BC917E89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a:extLst>
              <a:ext uri="{FF2B5EF4-FFF2-40B4-BE49-F238E27FC236}">
                <a16:creationId xmlns:a16="http://schemas.microsoft.com/office/drawing/2014/main" id="{4EDBEA10-3DE7-5F81-C711-1AEE7627A636}"/>
              </a:ext>
            </a:extLst>
          </p:cNvPr>
          <p:cNvSpPr txBox="1"/>
          <p:nvPr/>
        </p:nvSpPr>
        <p:spPr>
          <a:xfrm>
            <a:off x="6260968" y="1920946"/>
            <a:ext cx="5564257" cy="3046988"/>
          </a:xfrm>
          <a:prstGeom prst="rect">
            <a:avLst/>
          </a:prstGeom>
          <a:noFill/>
        </p:spPr>
        <p:txBody>
          <a:bodyPr wrap="square" lIns="91440" tIns="45720" rIns="91440" bIns="45720" rtlCol="0" anchor="t">
            <a:spAutoFit/>
          </a:bodyPr>
          <a:lstStyle/>
          <a:p>
            <a:pPr marL="571500" indent="-571500">
              <a:buFont typeface="Arial"/>
              <a:buChar char="•"/>
            </a:pPr>
            <a:r>
              <a:rPr lang="en-US" sz="2400">
                <a:ln>
                  <a:solidFill>
                    <a:srgbClr val="B49763"/>
                  </a:solidFill>
                </a:ln>
                <a:solidFill>
                  <a:srgbClr val="052843"/>
                </a:solidFill>
              </a:rPr>
              <a:t>Minimal number of bent members</a:t>
            </a:r>
          </a:p>
          <a:p>
            <a:pPr marL="571500" indent="-571500">
              <a:buFont typeface="Arial"/>
              <a:buChar char="•"/>
            </a:pPr>
            <a:r>
              <a:rPr lang="en-US" sz="2400">
                <a:ln>
                  <a:solidFill>
                    <a:srgbClr val="B49763"/>
                  </a:solidFill>
                </a:ln>
                <a:solidFill>
                  <a:srgbClr val="052843"/>
                </a:solidFill>
              </a:rPr>
              <a:t>Passes cross section pass-through and cockpit opening tests</a:t>
            </a:r>
          </a:p>
          <a:p>
            <a:pPr marL="571500" indent="-571500">
              <a:buFont typeface="Arial"/>
              <a:buChar char="•"/>
            </a:pPr>
            <a:r>
              <a:rPr lang="en-US" sz="2400">
                <a:ln>
                  <a:solidFill>
                    <a:srgbClr val="B49763"/>
                  </a:solidFill>
                </a:ln>
                <a:solidFill>
                  <a:srgbClr val="052843"/>
                </a:solidFill>
              </a:rPr>
              <a:t>Only needed three side impact structure members</a:t>
            </a:r>
          </a:p>
          <a:p>
            <a:pPr marL="571500" indent="-571500">
              <a:buFont typeface="Arial"/>
              <a:buChar char="•"/>
            </a:pPr>
            <a:r>
              <a:rPr lang="en-US" sz="2400">
                <a:ln>
                  <a:solidFill>
                    <a:srgbClr val="B49763"/>
                  </a:solidFill>
                </a:ln>
                <a:solidFill>
                  <a:srgbClr val="052843"/>
                </a:solidFill>
              </a:rPr>
              <a:t>Lightweight design: 44.3 kg, 32.8% of 135 kg target for rolling chassis</a:t>
            </a:r>
          </a:p>
          <a:p>
            <a:pPr marL="571500" indent="-571500">
              <a:buFont typeface="Arial"/>
              <a:buChar char="•"/>
            </a:pPr>
            <a:r>
              <a:rPr lang="en-US" sz="2400">
                <a:ln>
                  <a:solidFill>
                    <a:srgbClr val="B49763"/>
                  </a:solidFill>
                </a:ln>
                <a:solidFill>
                  <a:srgbClr val="052843"/>
                </a:solidFill>
              </a:rPr>
              <a:t>All 44.3 kg are recyclable</a:t>
            </a:r>
          </a:p>
        </p:txBody>
      </p:sp>
      <p:pic>
        <p:nvPicPr>
          <p:cNvPr id="19" name="Picture 18" descr="A drawing of a structure&#10;&#10;AI-generated content may be incorrect.">
            <a:extLst>
              <a:ext uri="{FF2B5EF4-FFF2-40B4-BE49-F238E27FC236}">
                <a16:creationId xmlns:a16="http://schemas.microsoft.com/office/drawing/2014/main" id="{A406ACA5-1788-546B-3A11-8643F934C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293" y="911199"/>
            <a:ext cx="8075353" cy="4909245"/>
          </a:xfrm>
          <a:prstGeom prst="rect">
            <a:avLst/>
          </a:prstGeom>
        </p:spPr>
      </p:pic>
    </p:spTree>
    <p:extLst>
      <p:ext uri="{BB962C8B-B14F-4D97-AF65-F5344CB8AC3E}">
        <p14:creationId xmlns:p14="http://schemas.microsoft.com/office/powerpoint/2010/main" val="109640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C8A85578-4F6D-9F13-C4B8-53477218F3C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4FB26BA-3B26-9E14-4EA2-5D147D3BF40C}"/>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
        <p:nvSpPr>
          <p:cNvPr id="5" name="TextBox 4">
            <a:extLst>
              <a:ext uri="{FF2B5EF4-FFF2-40B4-BE49-F238E27FC236}">
                <a16:creationId xmlns:a16="http://schemas.microsoft.com/office/drawing/2014/main" id="{DB05E58C-BB55-5F80-136F-661D42A7BF85}"/>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8" name="Brakes hexagon">
            <a:extLst>
              <a:ext uri="{FF2B5EF4-FFF2-40B4-BE49-F238E27FC236}">
                <a16:creationId xmlns:a16="http://schemas.microsoft.com/office/drawing/2014/main" id="{69AB2ABD-1902-D741-78B5-8B17E58CD59C}"/>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09E16930-0212-D077-FC44-FB3E3355ABC7}"/>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1FE31A4-427B-0D69-0B86-E437D8311D44}"/>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33EF29B7-6F38-5332-4A0A-0AEB6EDE5A79}"/>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3" name="Suspension hexagon">
            <a:extLst>
              <a:ext uri="{FF2B5EF4-FFF2-40B4-BE49-F238E27FC236}">
                <a16:creationId xmlns:a16="http://schemas.microsoft.com/office/drawing/2014/main" id="{58E3C0F8-62C7-4083-E84A-AF27C4F81368}"/>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assis hexagon">
            <a:extLst>
              <a:ext uri="{FF2B5EF4-FFF2-40B4-BE49-F238E27FC236}">
                <a16:creationId xmlns:a16="http://schemas.microsoft.com/office/drawing/2014/main" id="{5A03E4D7-66F8-3350-1ADC-C8F7C6450193}"/>
              </a:ext>
            </a:extLst>
          </p:cNvPr>
          <p:cNvSpPr/>
          <p:nvPr/>
        </p:nvSpPr>
        <p:spPr>
          <a:xfrm>
            <a:off x="-1756228" y="-11938"/>
            <a:ext cx="15675428" cy="6869938"/>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CC3728-C28F-4B81-0C4A-F3E98276B9A9}"/>
              </a:ext>
            </a:extLst>
          </p:cNvPr>
          <p:cNvSpPr txBox="1"/>
          <p:nvPr/>
        </p:nvSpPr>
        <p:spPr>
          <a:xfrm>
            <a:off x="7942814" y="289646"/>
            <a:ext cx="4491604"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Chassis</a:t>
            </a:r>
            <a:endParaRPr lang="en-US" sz="6000" b="1">
              <a:ln>
                <a:solidFill>
                  <a:srgbClr val="B49763"/>
                </a:solidFill>
              </a:ln>
              <a:solidFill>
                <a:srgbClr val="052843"/>
              </a:solidFill>
            </a:endParaRPr>
          </a:p>
        </p:txBody>
      </p:sp>
      <p:sp>
        <p:nvSpPr>
          <p:cNvPr id="12" name="TextBox 11">
            <a:extLst>
              <a:ext uri="{FF2B5EF4-FFF2-40B4-BE49-F238E27FC236}">
                <a16:creationId xmlns:a16="http://schemas.microsoft.com/office/drawing/2014/main" id="{3AB27609-D253-3A25-B214-4CDC09E0552A}"/>
              </a:ext>
            </a:extLst>
          </p:cNvPr>
          <p:cNvSpPr txBox="1"/>
          <p:nvPr/>
        </p:nvSpPr>
        <p:spPr>
          <a:xfrm>
            <a:off x="8765140" y="1064248"/>
            <a:ext cx="2941113" cy="400110"/>
          </a:xfrm>
          <a:prstGeom prst="rect">
            <a:avLst/>
          </a:prstGeom>
          <a:noFill/>
        </p:spPr>
        <p:txBody>
          <a:bodyPr wrap="square" lIns="91440" tIns="45720" rIns="91440" bIns="45720" rtlCol="0" anchor="ctr">
            <a:spAutoFit/>
          </a:bodyPr>
          <a:lstStyle/>
          <a:p>
            <a:pPr algn="ctr"/>
            <a:r>
              <a:rPr lang="en-US" sz="2000" b="1">
                <a:ln>
                  <a:solidFill>
                    <a:srgbClr val="B49763"/>
                  </a:solidFill>
                </a:ln>
                <a:solidFill>
                  <a:srgbClr val="052843"/>
                </a:solidFill>
              </a:rPr>
              <a:t>Design validation</a:t>
            </a:r>
            <a:endParaRPr lang="en-US"/>
          </a:p>
        </p:txBody>
      </p:sp>
      <p:sp>
        <p:nvSpPr>
          <p:cNvPr id="2" name="TextBox 1">
            <a:extLst>
              <a:ext uri="{FF2B5EF4-FFF2-40B4-BE49-F238E27FC236}">
                <a16:creationId xmlns:a16="http://schemas.microsoft.com/office/drawing/2014/main" id="{14C5F142-33F1-D2DE-6BC4-D5F96988BCF4}"/>
              </a:ext>
            </a:extLst>
          </p:cNvPr>
          <p:cNvSpPr txBox="1"/>
          <p:nvPr/>
        </p:nvSpPr>
        <p:spPr>
          <a:xfrm>
            <a:off x="6260968" y="1941266"/>
            <a:ext cx="5564257" cy="3785652"/>
          </a:xfrm>
          <a:prstGeom prst="rect">
            <a:avLst/>
          </a:prstGeom>
          <a:noFill/>
        </p:spPr>
        <p:txBody>
          <a:bodyPr wrap="square" lIns="91440" tIns="45720" rIns="91440" bIns="45720" rtlCol="0" anchor="t">
            <a:spAutoFit/>
          </a:bodyPr>
          <a:lstStyle/>
          <a:p>
            <a:pPr marL="571500" indent="-571500">
              <a:buFont typeface="Arial"/>
              <a:buChar char="•"/>
            </a:pPr>
            <a:r>
              <a:rPr lang="en-US" sz="2400">
                <a:ln>
                  <a:solidFill>
                    <a:srgbClr val="B49763"/>
                  </a:solidFill>
                </a:ln>
                <a:solidFill>
                  <a:srgbClr val="052843"/>
                </a:solidFill>
              </a:rPr>
              <a:t>A lateral load of 1.7 G was applied about the car’s center of gravity.</a:t>
            </a:r>
          </a:p>
          <a:p>
            <a:pPr marL="571500" indent="-571500">
              <a:buFont typeface="Arial"/>
              <a:buChar char="•"/>
            </a:pPr>
            <a:r>
              <a:rPr lang="en-US" sz="2400">
                <a:ln>
                  <a:solidFill>
                    <a:srgbClr val="B49763"/>
                  </a:solidFill>
                </a:ln>
                <a:solidFill>
                  <a:srgbClr val="052843"/>
                </a:solidFill>
              </a:rPr>
              <a:t>5.3 mm of deflection was experienced at the top of the roll hoop.</a:t>
            </a:r>
          </a:p>
          <a:p>
            <a:pPr marL="571500" indent="-571500">
              <a:buFont typeface="Arial"/>
              <a:buChar char="•"/>
            </a:pPr>
            <a:r>
              <a:rPr lang="en-US" sz="2400">
                <a:ln>
                  <a:solidFill>
                    <a:srgbClr val="B49763"/>
                  </a:solidFill>
                </a:ln>
                <a:solidFill>
                  <a:srgbClr val="052843"/>
                </a:solidFill>
              </a:rPr>
              <a:t>Some members in the frame experienced small amounts of tension (~5 MPa).</a:t>
            </a:r>
          </a:p>
          <a:p>
            <a:pPr marL="571500" indent="-571500">
              <a:buFont typeface="Arial"/>
              <a:buChar char="•"/>
            </a:pPr>
            <a:r>
              <a:rPr lang="en-US" sz="2400">
                <a:ln>
                  <a:solidFill>
                    <a:srgbClr val="B49763"/>
                  </a:solidFill>
                </a:ln>
                <a:solidFill>
                  <a:srgbClr val="052843"/>
                </a:solidFill>
              </a:rPr>
              <a:t>The rest of the frame experienced compression (~37 MPa). </a:t>
            </a:r>
          </a:p>
        </p:txBody>
      </p:sp>
      <p:pic>
        <p:nvPicPr>
          <p:cNvPr id="13" name="Picture 12" descr="A colorful wire frame of a car&#10;&#10;AI-generated content may be incorrect.">
            <a:extLst>
              <a:ext uri="{FF2B5EF4-FFF2-40B4-BE49-F238E27FC236}">
                <a16:creationId xmlns:a16="http://schemas.microsoft.com/office/drawing/2014/main" id="{90DE828E-B777-0370-8E30-995A088ED191}"/>
              </a:ext>
            </a:extLst>
          </p:cNvPr>
          <p:cNvPicPr>
            <a:picLocks noChangeAspect="1"/>
          </p:cNvPicPr>
          <p:nvPr/>
        </p:nvPicPr>
        <p:blipFill>
          <a:blip r:embed="rId3"/>
          <a:stretch>
            <a:fillRect/>
          </a:stretch>
        </p:blipFill>
        <p:spPr>
          <a:xfrm>
            <a:off x="193333" y="1315948"/>
            <a:ext cx="5943600" cy="4079875"/>
          </a:xfrm>
          <a:prstGeom prst="rect">
            <a:avLst/>
          </a:prstGeom>
        </p:spPr>
      </p:pic>
    </p:spTree>
    <p:extLst>
      <p:ext uri="{BB962C8B-B14F-4D97-AF65-F5344CB8AC3E}">
        <p14:creationId xmlns:p14="http://schemas.microsoft.com/office/powerpoint/2010/main" val="4926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3C71C3F7-D455-9BE7-E8FE-EEAB77E9AF32}"/>
            </a:ext>
          </a:extLst>
        </p:cNvPr>
        <p:cNvGrpSpPr/>
        <p:nvPr/>
      </p:nvGrpSpPr>
      <p:grpSpPr>
        <a:xfrm>
          <a:off x="0" y="0"/>
          <a:ext cx="0" cy="0"/>
          <a:chOff x="0" y="0"/>
          <a:chExt cx="0" cy="0"/>
        </a:xfrm>
      </p:grpSpPr>
      <p:sp>
        <p:nvSpPr>
          <p:cNvPr id="3" name="Suspension hexagon">
            <a:extLst>
              <a:ext uri="{FF2B5EF4-FFF2-40B4-BE49-F238E27FC236}">
                <a16:creationId xmlns:a16="http://schemas.microsoft.com/office/drawing/2014/main" id="{2ED88214-6493-3EFD-91AC-C0FF3C116220}"/>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akes hexagon">
            <a:extLst>
              <a:ext uri="{FF2B5EF4-FFF2-40B4-BE49-F238E27FC236}">
                <a16:creationId xmlns:a16="http://schemas.microsoft.com/office/drawing/2014/main" id="{DE7F62EA-B0D2-30C0-4685-228B82BA6FF4}"/>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54957A6C-59DD-798D-BD25-082730F711E7}"/>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assis hexagon">
            <a:extLst>
              <a:ext uri="{FF2B5EF4-FFF2-40B4-BE49-F238E27FC236}">
                <a16:creationId xmlns:a16="http://schemas.microsoft.com/office/drawing/2014/main" id="{2A18A0BE-5F1B-5F6F-2FA7-9CE11AC70DD9}"/>
              </a:ext>
            </a:extLst>
          </p:cNvPr>
          <p:cNvSpPr/>
          <p:nvPr/>
        </p:nvSpPr>
        <p:spPr>
          <a:xfrm>
            <a:off x="6933407" y="1786977"/>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C04E15-AD79-242C-90C3-92D3F5E673C7}"/>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Solutions</a:t>
            </a:r>
          </a:p>
        </p:txBody>
      </p:sp>
      <p:sp>
        <p:nvSpPr>
          <p:cNvPr id="17" name="TextBox 16">
            <a:extLst>
              <a:ext uri="{FF2B5EF4-FFF2-40B4-BE49-F238E27FC236}">
                <a16:creationId xmlns:a16="http://schemas.microsoft.com/office/drawing/2014/main" id="{A5AE5DE0-22EF-BDB5-986F-5CCCE4E27844}"/>
              </a:ext>
            </a:extLst>
          </p:cNvPr>
          <p:cNvSpPr txBox="1"/>
          <p:nvPr/>
        </p:nvSpPr>
        <p:spPr>
          <a:xfrm>
            <a:off x="6837761" y="2391244"/>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sp>
        <p:nvSpPr>
          <p:cNvPr id="11" name="TextBox 10">
            <a:extLst>
              <a:ext uri="{FF2B5EF4-FFF2-40B4-BE49-F238E27FC236}">
                <a16:creationId xmlns:a16="http://schemas.microsoft.com/office/drawing/2014/main" id="{5715CE8D-AFC8-D4EC-8A53-39C1AF3D3B79}"/>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FBAB2DDA-B5D6-876E-C6B3-0AA0525767E8}"/>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4" name="TextBox 3">
            <a:extLst>
              <a:ext uri="{FF2B5EF4-FFF2-40B4-BE49-F238E27FC236}">
                <a16:creationId xmlns:a16="http://schemas.microsoft.com/office/drawing/2014/main" id="{9E5295DD-B664-8915-FF0C-3B4AE0814B61}"/>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Tree>
    <p:extLst>
      <p:ext uri="{BB962C8B-B14F-4D97-AF65-F5344CB8AC3E}">
        <p14:creationId xmlns:p14="http://schemas.microsoft.com/office/powerpoint/2010/main" val="1957974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2E214808-26B2-DCD8-6FE5-870F7A7ADE2F}"/>
            </a:ext>
          </a:extLst>
        </p:cNvPr>
        <p:cNvGrpSpPr/>
        <p:nvPr/>
      </p:nvGrpSpPr>
      <p:grpSpPr>
        <a:xfrm>
          <a:off x="0" y="0"/>
          <a:ext cx="0" cy="0"/>
          <a:chOff x="0" y="0"/>
          <a:chExt cx="0" cy="0"/>
        </a:xfrm>
      </p:grpSpPr>
      <p:sp>
        <p:nvSpPr>
          <p:cNvPr id="3" name="Hexagon 2">
            <a:extLst>
              <a:ext uri="{FF2B5EF4-FFF2-40B4-BE49-F238E27FC236}">
                <a16:creationId xmlns:a16="http://schemas.microsoft.com/office/drawing/2014/main" id="{E522EFA0-3044-DA6F-0EFE-44552C65A82B}"/>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B66813A-DEDE-19FD-E36C-1EC28142818E}"/>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
        <p:nvSpPr>
          <p:cNvPr id="2" name="Hexagon 1">
            <a:extLst>
              <a:ext uri="{FF2B5EF4-FFF2-40B4-BE49-F238E27FC236}">
                <a16:creationId xmlns:a16="http://schemas.microsoft.com/office/drawing/2014/main" id="{E592AB76-1C88-763C-4901-388793AF561E}"/>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04A1312C-D2B9-C5EF-B1AF-7AA99472DFF0}"/>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A32663E-A061-50B2-AF62-8E0B0BE5D198}"/>
              </a:ext>
            </a:extLst>
          </p:cNvPr>
          <p:cNvSpPr txBox="1"/>
          <p:nvPr/>
        </p:nvSpPr>
        <p:spPr>
          <a:xfrm>
            <a:off x="6905060" y="2217088"/>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1EE7FE37-8005-BF28-6177-63E285612C8C}"/>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5" name="TextBox 4">
            <a:extLst>
              <a:ext uri="{FF2B5EF4-FFF2-40B4-BE49-F238E27FC236}">
                <a16:creationId xmlns:a16="http://schemas.microsoft.com/office/drawing/2014/main" id="{F2D7CD24-7050-725D-F2A4-EAA0B6F3CE7B}"/>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24" name="Hexagon 23">
            <a:extLst>
              <a:ext uri="{FF2B5EF4-FFF2-40B4-BE49-F238E27FC236}">
                <a16:creationId xmlns:a16="http://schemas.microsoft.com/office/drawing/2014/main" id="{4EB75F4A-1A62-AA97-AA68-B0774FCD3CCD}"/>
              </a:ext>
            </a:extLst>
          </p:cNvPr>
          <p:cNvSpPr/>
          <p:nvPr/>
        </p:nvSpPr>
        <p:spPr>
          <a:xfrm>
            <a:off x="-1756228" y="0"/>
            <a:ext cx="15762514" cy="685800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1199CE-43A6-3EE7-986C-BAF89B5827A6}"/>
              </a:ext>
            </a:extLst>
          </p:cNvPr>
          <p:cNvSpPr txBox="1"/>
          <p:nvPr/>
        </p:nvSpPr>
        <p:spPr>
          <a:xfrm>
            <a:off x="107950" y="1042818"/>
            <a:ext cx="2941113" cy="400110"/>
          </a:xfrm>
          <a:prstGeom prst="rect">
            <a:avLst/>
          </a:prstGeom>
          <a:noFill/>
        </p:spPr>
        <p:txBody>
          <a:bodyPr wrap="square" lIns="91440" tIns="45720" rIns="91440" bIns="45720" rtlCol="0" anchor="ctr">
            <a:spAutoFit/>
          </a:bodyPr>
          <a:lstStyle/>
          <a:p>
            <a:pPr algn="ctr"/>
            <a:r>
              <a:rPr lang="en-US" sz="2000" b="1">
                <a:ln>
                  <a:solidFill>
                    <a:srgbClr val="B49763"/>
                  </a:solidFill>
                </a:ln>
                <a:solidFill>
                  <a:srgbClr val="052843"/>
                </a:solidFill>
              </a:rPr>
              <a:t>Rack &amp; pinion</a:t>
            </a:r>
          </a:p>
        </p:txBody>
      </p:sp>
      <p:sp>
        <p:nvSpPr>
          <p:cNvPr id="19" name="TextBox 18">
            <a:extLst>
              <a:ext uri="{FF2B5EF4-FFF2-40B4-BE49-F238E27FC236}">
                <a16:creationId xmlns:a16="http://schemas.microsoft.com/office/drawing/2014/main" id="{730FFFD1-F66E-AD42-61E3-BE77BABAD172}"/>
              </a:ext>
            </a:extLst>
          </p:cNvPr>
          <p:cNvSpPr txBox="1"/>
          <p:nvPr/>
        </p:nvSpPr>
        <p:spPr>
          <a:xfrm>
            <a:off x="5459205" y="2036525"/>
            <a:ext cx="6631473" cy="3970318"/>
          </a:xfrm>
          <a:prstGeom prst="rect">
            <a:avLst/>
          </a:prstGeom>
          <a:noFill/>
        </p:spPr>
        <p:txBody>
          <a:bodyPr wrap="square" rtlCol="0">
            <a:spAutoFit/>
          </a:bodyPr>
          <a:lstStyle/>
          <a:p>
            <a:pPr marL="342900" indent="-342900">
              <a:buFont typeface="Arial" panose="020B0604020202020204" pitchFamily="34" charset="0"/>
              <a:buChar char="•"/>
            </a:pPr>
            <a:r>
              <a:rPr lang="en-US" sz="3600">
                <a:ln>
                  <a:solidFill>
                    <a:srgbClr val="B49763"/>
                  </a:solidFill>
                </a:ln>
                <a:solidFill>
                  <a:srgbClr val="052843"/>
                </a:solidFill>
              </a:rPr>
              <a:t>Steering rack was chosen for its lightweight and high precision construction.</a:t>
            </a:r>
          </a:p>
          <a:p>
            <a:pPr marL="342900" indent="-342900">
              <a:buFont typeface="Arial" panose="020B0604020202020204" pitchFamily="34" charset="0"/>
              <a:buChar char="•"/>
            </a:pPr>
            <a:r>
              <a:rPr lang="en-US" sz="3600">
                <a:ln>
                  <a:solidFill>
                    <a:srgbClr val="B49763"/>
                  </a:solidFill>
                </a:ln>
                <a:solidFill>
                  <a:srgbClr val="052843"/>
                </a:solidFill>
              </a:rPr>
              <a:t>Double U-Joint was chosen to allow steering wheel to be perpendicular to the ground.</a:t>
            </a:r>
          </a:p>
          <a:p>
            <a:pPr marL="342900" indent="-342900">
              <a:buFont typeface="Arial" panose="020B0604020202020204" pitchFamily="34" charset="0"/>
              <a:buChar char="•"/>
            </a:pPr>
            <a:endParaRPr lang="en-US" sz="3600">
              <a:ln>
                <a:solidFill>
                  <a:srgbClr val="B49763"/>
                </a:solidFill>
              </a:ln>
              <a:solidFill>
                <a:srgbClr val="052843"/>
              </a:solidFill>
            </a:endParaRPr>
          </a:p>
        </p:txBody>
      </p:sp>
      <p:sp>
        <p:nvSpPr>
          <p:cNvPr id="11" name="TextBox 10">
            <a:extLst>
              <a:ext uri="{FF2B5EF4-FFF2-40B4-BE49-F238E27FC236}">
                <a16:creationId xmlns:a16="http://schemas.microsoft.com/office/drawing/2014/main" id="{3DC87887-E841-6E9C-25E8-2385259F890D}"/>
              </a:ext>
            </a:extLst>
          </p:cNvPr>
          <p:cNvSpPr txBox="1"/>
          <p:nvPr/>
        </p:nvSpPr>
        <p:spPr>
          <a:xfrm>
            <a:off x="-6253207" y="130201"/>
            <a:ext cx="16357562"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Steering</a:t>
            </a:r>
            <a:endParaRPr lang="en-US" sz="6000" b="1">
              <a:ln>
                <a:solidFill>
                  <a:srgbClr val="B49763"/>
                </a:solidFill>
              </a:ln>
              <a:solidFill>
                <a:srgbClr val="052843"/>
              </a:solidFill>
            </a:endParaRPr>
          </a:p>
        </p:txBody>
      </p:sp>
      <p:pic>
        <p:nvPicPr>
          <p:cNvPr id="10" name="Picture 9" descr="A computer generated image of a machine&#10;&#10;AI-generated content may be incorrect.">
            <a:extLst>
              <a:ext uri="{FF2B5EF4-FFF2-40B4-BE49-F238E27FC236}">
                <a16:creationId xmlns:a16="http://schemas.microsoft.com/office/drawing/2014/main" id="{EFBD9EB4-91BB-A9E9-7EA4-ECB97E46EE03}"/>
              </a:ext>
            </a:extLst>
          </p:cNvPr>
          <p:cNvPicPr>
            <a:picLocks noChangeAspect="1"/>
          </p:cNvPicPr>
          <p:nvPr/>
        </p:nvPicPr>
        <p:blipFill>
          <a:blip r:embed="rId2">
            <a:extLst>
              <a:ext uri="{28A0092B-C50C-407E-A947-70E740481C1C}">
                <a14:useLocalDpi xmlns:a14="http://schemas.microsoft.com/office/drawing/2010/main" val="0"/>
              </a:ext>
            </a:extLst>
          </a:blip>
          <a:srcRect l="19897" r="26706"/>
          <a:stretch>
            <a:fillRect/>
          </a:stretch>
        </p:blipFill>
        <p:spPr>
          <a:xfrm>
            <a:off x="165427" y="1528943"/>
            <a:ext cx="4789632" cy="5308141"/>
          </a:xfrm>
          <a:prstGeom prst="rect">
            <a:avLst/>
          </a:prstGeom>
        </p:spPr>
      </p:pic>
    </p:spTree>
    <p:extLst>
      <p:ext uri="{BB962C8B-B14F-4D97-AF65-F5344CB8AC3E}">
        <p14:creationId xmlns:p14="http://schemas.microsoft.com/office/powerpoint/2010/main" val="1855642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588F4E10-047C-FFDC-E006-7ECDCB31B0BB}"/>
            </a:ext>
          </a:extLst>
        </p:cNvPr>
        <p:cNvGrpSpPr/>
        <p:nvPr/>
      </p:nvGrpSpPr>
      <p:grpSpPr>
        <a:xfrm>
          <a:off x="0" y="0"/>
          <a:ext cx="0" cy="0"/>
          <a:chOff x="0" y="0"/>
          <a:chExt cx="0" cy="0"/>
        </a:xfrm>
      </p:grpSpPr>
      <p:sp>
        <p:nvSpPr>
          <p:cNvPr id="3" name="Hexagon 2">
            <a:extLst>
              <a:ext uri="{FF2B5EF4-FFF2-40B4-BE49-F238E27FC236}">
                <a16:creationId xmlns:a16="http://schemas.microsoft.com/office/drawing/2014/main" id="{816AA3F8-E620-FD26-959B-AE48A913E7AA}"/>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CA6FD3-0510-2B28-4855-64A8DB013E1A}"/>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
        <p:nvSpPr>
          <p:cNvPr id="2" name="Hexagon 1">
            <a:extLst>
              <a:ext uri="{FF2B5EF4-FFF2-40B4-BE49-F238E27FC236}">
                <a16:creationId xmlns:a16="http://schemas.microsoft.com/office/drawing/2014/main" id="{4A6B1D3C-136F-6A64-C6A3-14FE4063B0C4}"/>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68021DEC-E70F-F446-95D4-3A19B96344CB}"/>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479010D-6262-7E48-ACC0-E12F0D7A757C}"/>
              </a:ext>
            </a:extLst>
          </p:cNvPr>
          <p:cNvSpPr txBox="1"/>
          <p:nvPr/>
        </p:nvSpPr>
        <p:spPr>
          <a:xfrm>
            <a:off x="6905060" y="2217088"/>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274C6015-8D24-7EC8-A90A-A4CEA8BB3899}"/>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5" name="TextBox 4">
            <a:extLst>
              <a:ext uri="{FF2B5EF4-FFF2-40B4-BE49-F238E27FC236}">
                <a16:creationId xmlns:a16="http://schemas.microsoft.com/office/drawing/2014/main" id="{165B0C6C-4066-D040-A205-8469978A3EF8}"/>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24" name="Hexagon 23">
            <a:extLst>
              <a:ext uri="{FF2B5EF4-FFF2-40B4-BE49-F238E27FC236}">
                <a16:creationId xmlns:a16="http://schemas.microsoft.com/office/drawing/2014/main" id="{B59A0C4C-CE0E-855B-7BDB-8EB601A9017A}"/>
              </a:ext>
            </a:extLst>
          </p:cNvPr>
          <p:cNvSpPr/>
          <p:nvPr/>
        </p:nvSpPr>
        <p:spPr>
          <a:xfrm>
            <a:off x="-1756228" y="0"/>
            <a:ext cx="15762514" cy="685800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65036B-BA19-1152-099B-C2C008AA8204}"/>
              </a:ext>
            </a:extLst>
          </p:cNvPr>
          <p:cNvSpPr txBox="1"/>
          <p:nvPr/>
        </p:nvSpPr>
        <p:spPr>
          <a:xfrm>
            <a:off x="107950" y="1042818"/>
            <a:ext cx="2941113" cy="400110"/>
          </a:xfrm>
          <a:prstGeom prst="rect">
            <a:avLst/>
          </a:prstGeom>
          <a:noFill/>
        </p:spPr>
        <p:txBody>
          <a:bodyPr wrap="square" lIns="91440" tIns="45720" rIns="91440" bIns="45720" rtlCol="0" anchor="ctr">
            <a:spAutoFit/>
          </a:bodyPr>
          <a:lstStyle/>
          <a:p>
            <a:pPr algn="ctr"/>
            <a:r>
              <a:rPr lang="en-US" sz="2000" b="1">
                <a:ln>
                  <a:solidFill>
                    <a:srgbClr val="B49763"/>
                  </a:solidFill>
                </a:ln>
                <a:solidFill>
                  <a:srgbClr val="052843"/>
                </a:solidFill>
              </a:rPr>
              <a:t>Steering force</a:t>
            </a:r>
            <a:endParaRPr lang="en-US"/>
          </a:p>
        </p:txBody>
      </p:sp>
      <p:sp>
        <p:nvSpPr>
          <p:cNvPr id="19" name="TextBox 18">
            <a:extLst>
              <a:ext uri="{FF2B5EF4-FFF2-40B4-BE49-F238E27FC236}">
                <a16:creationId xmlns:a16="http://schemas.microsoft.com/office/drawing/2014/main" id="{BD1FDFD3-B620-204C-50EC-9CEB79C4F13F}"/>
              </a:ext>
            </a:extLst>
          </p:cNvPr>
          <p:cNvSpPr txBox="1"/>
          <p:nvPr/>
        </p:nvSpPr>
        <p:spPr>
          <a:xfrm>
            <a:off x="5763283" y="2060721"/>
            <a:ext cx="6215358" cy="3416320"/>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3600">
                <a:ln>
                  <a:solidFill>
                    <a:srgbClr val="B49763"/>
                  </a:solidFill>
                </a:ln>
                <a:solidFill>
                  <a:srgbClr val="052843"/>
                </a:solidFill>
              </a:rPr>
              <a:t>Steering force was calculated from mass of the car and friction coefficient of tire.</a:t>
            </a:r>
            <a:endParaRPr lang="en-US">
              <a:solidFill>
                <a:srgbClr val="000000"/>
              </a:solidFill>
            </a:endParaRPr>
          </a:p>
          <a:p>
            <a:pPr marL="342900" indent="-342900">
              <a:buFont typeface="Arial" panose="020B0604020202020204" pitchFamily="34" charset="0"/>
              <a:buChar char="•"/>
            </a:pPr>
            <a:r>
              <a:rPr lang="en-US" sz="3600">
                <a:ln>
                  <a:solidFill>
                    <a:srgbClr val="B49763"/>
                  </a:solidFill>
                </a:ln>
                <a:solidFill>
                  <a:srgbClr val="052843"/>
                </a:solidFill>
              </a:rPr>
              <a:t>Main concern was too heavy to turn and driver fatigue.</a:t>
            </a:r>
            <a:endParaRPr lang="en-US"/>
          </a:p>
        </p:txBody>
      </p:sp>
      <p:sp>
        <p:nvSpPr>
          <p:cNvPr id="11" name="TextBox 10">
            <a:extLst>
              <a:ext uri="{FF2B5EF4-FFF2-40B4-BE49-F238E27FC236}">
                <a16:creationId xmlns:a16="http://schemas.microsoft.com/office/drawing/2014/main" id="{A13E450A-67EA-73E8-9453-3DE01E1415DD}"/>
              </a:ext>
            </a:extLst>
          </p:cNvPr>
          <p:cNvSpPr txBox="1"/>
          <p:nvPr/>
        </p:nvSpPr>
        <p:spPr>
          <a:xfrm>
            <a:off x="-6253207" y="130201"/>
            <a:ext cx="16357562"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Steering</a:t>
            </a:r>
            <a:endParaRPr lang="en-US" sz="6000" b="1">
              <a:ln>
                <a:solidFill>
                  <a:srgbClr val="B49763"/>
                </a:solidFill>
              </a:ln>
              <a:solidFill>
                <a:srgbClr val="052843"/>
              </a:solidFill>
            </a:endParaRPr>
          </a:p>
        </p:txBody>
      </p:sp>
      <p:pic>
        <p:nvPicPr>
          <p:cNvPr id="9" name="Picture 8" descr="A screenshot of a computer&#10;&#10;AI-generated content may be incorrect.">
            <a:extLst>
              <a:ext uri="{FF2B5EF4-FFF2-40B4-BE49-F238E27FC236}">
                <a16:creationId xmlns:a16="http://schemas.microsoft.com/office/drawing/2014/main" id="{9B4E0B40-5A6B-E71E-A937-73449A0BCF4B}"/>
              </a:ext>
            </a:extLst>
          </p:cNvPr>
          <p:cNvPicPr>
            <a:picLocks noChangeAspect="1"/>
          </p:cNvPicPr>
          <p:nvPr/>
        </p:nvPicPr>
        <p:blipFill>
          <a:blip r:embed="rId3"/>
          <a:stretch>
            <a:fillRect/>
          </a:stretch>
        </p:blipFill>
        <p:spPr>
          <a:xfrm>
            <a:off x="212753" y="2659270"/>
            <a:ext cx="5265481" cy="2015720"/>
          </a:xfrm>
          <a:prstGeom prst="rect">
            <a:avLst/>
          </a:prstGeom>
        </p:spPr>
      </p:pic>
    </p:spTree>
    <p:extLst>
      <p:ext uri="{BB962C8B-B14F-4D97-AF65-F5344CB8AC3E}">
        <p14:creationId xmlns:p14="http://schemas.microsoft.com/office/powerpoint/2010/main" val="63699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335E"/>
        </a:solidFill>
        <a:effectLst/>
      </p:bgPr>
    </p:bg>
    <p:spTree>
      <p:nvGrpSpPr>
        <p:cNvPr id="1" name="">
          <a:extLst>
            <a:ext uri="{FF2B5EF4-FFF2-40B4-BE49-F238E27FC236}">
              <a16:creationId xmlns:a16="http://schemas.microsoft.com/office/drawing/2014/main" id="{9F6BBF84-804C-3B75-6C0B-CFF688A42703}"/>
            </a:ext>
          </a:extLst>
        </p:cNvPr>
        <p:cNvGrpSpPr/>
        <p:nvPr/>
      </p:nvGrpSpPr>
      <p:grpSpPr>
        <a:xfrm>
          <a:off x="0" y="0"/>
          <a:ext cx="0" cy="0"/>
          <a:chOff x="0" y="0"/>
          <a:chExt cx="0" cy="0"/>
        </a:xfrm>
      </p:grpSpPr>
      <p:sp>
        <p:nvSpPr>
          <p:cNvPr id="27" name="Freeform: Shape 26">
            <a:extLst>
              <a:ext uri="{FF2B5EF4-FFF2-40B4-BE49-F238E27FC236}">
                <a16:creationId xmlns:a16="http://schemas.microsoft.com/office/drawing/2014/main" id="{1CDAC414-3550-53E5-B359-CE65CF1580BC}"/>
              </a:ext>
            </a:extLst>
          </p:cNvPr>
          <p:cNvSpPr/>
          <p:nvPr/>
        </p:nvSpPr>
        <p:spPr>
          <a:xfrm>
            <a:off x="-9865" y="0"/>
            <a:ext cx="12201865" cy="6858000"/>
          </a:xfrm>
          <a:custGeom>
            <a:avLst/>
            <a:gdLst>
              <a:gd name="connsiteX0" fmla="*/ 0 w 12154579"/>
              <a:gd name="connsiteY0" fmla="*/ 0 h 6858000"/>
              <a:gd name="connsiteX1" fmla="*/ 12154579 w 12154579"/>
              <a:gd name="connsiteY1" fmla="*/ 0 h 6858000"/>
              <a:gd name="connsiteX2" fmla="*/ 12154579 w 12154579"/>
              <a:gd name="connsiteY2" fmla="*/ 6858000 h 6858000"/>
              <a:gd name="connsiteX3" fmla="*/ 5966099 w 12154579"/>
              <a:gd name="connsiteY3" fmla="*/ 6858000 h 6858000"/>
              <a:gd name="connsiteX4" fmla="*/ 0 w 1215457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4579" h="6858000">
                <a:moveTo>
                  <a:pt x="0" y="0"/>
                </a:moveTo>
                <a:lnTo>
                  <a:pt x="12154579" y="0"/>
                </a:lnTo>
                <a:lnTo>
                  <a:pt x="12154579" y="6858000"/>
                </a:lnTo>
                <a:lnTo>
                  <a:pt x="5966099" y="6858000"/>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yellow frame with black wheels&#10;&#10;AI-generated content may be incorrect.">
            <a:extLst>
              <a:ext uri="{FF2B5EF4-FFF2-40B4-BE49-F238E27FC236}">
                <a16:creationId xmlns:a16="http://schemas.microsoft.com/office/drawing/2014/main" id="{7174C6D5-B5B3-D92B-12D2-364F94CBF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2644" y="-321130"/>
            <a:ext cx="13153002" cy="7996098"/>
          </a:xfrm>
          <a:prstGeom prst="rect">
            <a:avLst/>
          </a:prstGeom>
        </p:spPr>
      </p:pic>
      <p:sp>
        <p:nvSpPr>
          <p:cNvPr id="29" name="Freeform: Shape 28">
            <a:extLst>
              <a:ext uri="{FF2B5EF4-FFF2-40B4-BE49-F238E27FC236}">
                <a16:creationId xmlns:a16="http://schemas.microsoft.com/office/drawing/2014/main" id="{C879E7E9-B03F-AB78-C70E-A9336B6745CF}"/>
              </a:ext>
            </a:extLst>
          </p:cNvPr>
          <p:cNvSpPr/>
          <p:nvPr/>
        </p:nvSpPr>
        <p:spPr>
          <a:xfrm>
            <a:off x="-2722" y="0"/>
            <a:ext cx="6186085" cy="6858000"/>
          </a:xfrm>
          <a:custGeom>
            <a:avLst/>
            <a:gdLst>
              <a:gd name="connsiteX0" fmla="*/ 0 w 6003520"/>
              <a:gd name="connsiteY0" fmla="*/ 0 h 6858000"/>
              <a:gd name="connsiteX1" fmla="*/ 37421 w 6003520"/>
              <a:gd name="connsiteY1" fmla="*/ 0 h 6858000"/>
              <a:gd name="connsiteX2" fmla="*/ 6003520 w 6003520"/>
              <a:gd name="connsiteY2" fmla="*/ 6858000 h 6858000"/>
              <a:gd name="connsiteX3" fmla="*/ 0 w 6003520"/>
              <a:gd name="connsiteY3" fmla="*/ 6858000 h 6858000"/>
              <a:gd name="connsiteX4" fmla="*/ 0 w 600352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520" h="6858000">
                <a:moveTo>
                  <a:pt x="0" y="0"/>
                </a:moveTo>
                <a:lnTo>
                  <a:pt x="37421" y="0"/>
                </a:lnTo>
                <a:lnTo>
                  <a:pt x="6003520" y="6858000"/>
                </a:lnTo>
                <a:lnTo>
                  <a:pt x="0" y="6858000"/>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Trine University - School Name">
            <a:extLst>
              <a:ext uri="{FF2B5EF4-FFF2-40B4-BE49-F238E27FC236}">
                <a16:creationId xmlns:a16="http://schemas.microsoft.com/office/drawing/2014/main" id="{DE919B06-753F-9F42-C58D-30A0CD033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0987" y="27032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108F28-D21D-C487-BE56-2FEF1E0B8788}"/>
              </a:ext>
            </a:extLst>
          </p:cNvPr>
          <p:cNvSpPr txBox="1"/>
          <p:nvPr/>
        </p:nvSpPr>
        <p:spPr>
          <a:xfrm>
            <a:off x="16158873" y="2445656"/>
            <a:ext cx="2769228" cy="954107"/>
          </a:xfrm>
          <a:prstGeom prst="rect">
            <a:avLst/>
          </a:prstGeom>
          <a:noFill/>
        </p:spPr>
        <p:txBody>
          <a:bodyPr wrap="square" rtlCol="0">
            <a:spAutoFit/>
          </a:bodyPr>
          <a:lstStyle/>
          <a:p>
            <a:pPr algn="ctr"/>
            <a:r>
              <a:rPr lang="en-US" sz="2800">
                <a:ln w="19050">
                  <a:solidFill>
                    <a:srgbClr val="B6ACA1"/>
                  </a:solidFill>
                </a:ln>
                <a:solidFill>
                  <a:srgbClr val="013668"/>
                </a:solidFill>
                <a:latin typeface="Aptos Black" panose="020B0004020202020204" pitchFamily="34" charset="0"/>
              </a:rPr>
              <a:t>Formula SAE Design Project</a:t>
            </a:r>
          </a:p>
        </p:txBody>
      </p:sp>
      <p:sp>
        <p:nvSpPr>
          <p:cNvPr id="4" name="TextBox 3">
            <a:extLst>
              <a:ext uri="{FF2B5EF4-FFF2-40B4-BE49-F238E27FC236}">
                <a16:creationId xmlns:a16="http://schemas.microsoft.com/office/drawing/2014/main" id="{888F0A08-EA28-DDFB-0035-F21C560176E9}"/>
              </a:ext>
            </a:extLst>
          </p:cNvPr>
          <p:cNvSpPr txBox="1"/>
          <p:nvPr/>
        </p:nvSpPr>
        <p:spPr>
          <a:xfrm>
            <a:off x="-4641938" y="4822909"/>
            <a:ext cx="3186508" cy="1754326"/>
          </a:xfrm>
          <a:prstGeom prst="rect">
            <a:avLst/>
          </a:prstGeom>
          <a:noFill/>
        </p:spPr>
        <p:txBody>
          <a:bodyPr wrap="square" rtlCol="0">
            <a:spAutoFit/>
          </a:bodyPr>
          <a:lstStyle/>
          <a:p>
            <a:pPr algn="ctr"/>
            <a:r>
              <a:rPr lang="en-US">
                <a:ln w="6350">
                  <a:solidFill>
                    <a:srgbClr val="B6ACA1"/>
                  </a:solidFill>
                </a:ln>
                <a:solidFill>
                  <a:srgbClr val="013668"/>
                </a:solidFill>
                <a:latin typeface="Aptos Black" panose="020B0004020202020204" pitchFamily="34" charset="0"/>
              </a:rPr>
              <a:t>By:</a:t>
            </a:r>
          </a:p>
          <a:p>
            <a:pPr algn="ctr"/>
            <a:r>
              <a:rPr lang="en-US">
                <a:ln w="6350">
                  <a:solidFill>
                    <a:srgbClr val="B6ACA1"/>
                  </a:solidFill>
                </a:ln>
                <a:solidFill>
                  <a:srgbClr val="013668"/>
                </a:solidFill>
                <a:latin typeface="Aptos Black" panose="020B0004020202020204" pitchFamily="34" charset="0"/>
              </a:rPr>
              <a:t>Charles Casey, Gavan Davis, Michael Ledyard, Matt Stewart, Kelly Valle, Dominique Vidal, </a:t>
            </a:r>
          </a:p>
          <a:p>
            <a:pPr algn="ctr"/>
            <a:r>
              <a:rPr lang="en-US">
                <a:ln w="6350">
                  <a:solidFill>
                    <a:srgbClr val="B6ACA1"/>
                  </a:solidFill>
                </a:ln>
                <a:solidFill>
                  <a:srgbClr val="013668"/>
                </a:solidFill>
                <a:latin typeface="Aptos Black" panose="020B0004020202020204" pitchFamily="34" charset="0"/>
              </a:rPr>
              <a:t>Andrew Vitale</a:t>
            </a:r>
          </a:p>
        </p:txBody>
      </p:sp>
    </p:spTree>
    <p:extLst>
      <p:ext uri="{BB962C8B-B14F-4D97-AF65-F5344CB8AC3E}">
        <p14:creationId xmlns:p14="http://schemas.microsoft.com/office/powerpoint/2010/main" val="49760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
        <p159:morph option="byObject"/>
      </p:transition>
    </mc:Choice>
    <mc:Fallback xmlns="">
      <p:transition spd="slow" advTm="3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65B323C3-2362-BED4-9F32-89201F290C0E}"/>
            </a:ext>
          </a:extLst>
        </p:cNvPr>
        <p:cNvGrpSpPr/>
        <p:nvPr/>
      </p:nvGrpSpPr>
      <p:grpSpPr>
        <a:xfrm>
          <a:off x="0" y="0"/>
          <a:ext cx="0" cy="0"/>
          <a:chOff x="0" y="0"/>
          <a:chExt cx="0" cy="0"/>
        </a:xfrm>
      </p:grpSpPr>
      <p:sp>
        <p:nvSpPr>
          <p:cNvPr id="3" name="Hexagon 2">
            <a:extLst>
              <a:ext uri="{FF2B5EF4-FFF2-40B4-BE49-F238E27FC236}">
                <a16:creationId xmlns:a16="http://schemas.microsoft.com/office/drawing/2014/main" id="{1ECB85C4-C9A2-5E01-83A9-F1B867298B66}"/>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CD626A4-C0B3-69C6-2672-AD320BC70C3A}"/>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
        <p:nvSpPr>
          <p:cNvPr id="2" name="Hexagon 1">
            <a:extLst>
              <a:ext uri="{FF2B5EF4-FFF2-40B4-BE49-F238E27FC236}">
                <a16:creationId xmlns:a16="http://schemas.microsoft.com/office/drawing/2014/main" id="{D7962038-DB5A-D58E-9C15-EB2C762FECAE}"/>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18813E9-1B35-3924-349C-5CC52F284074}"/>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049D894-DF78-E2B8-16C2-0B206E426BA7}"/>
              </a:ext>
            </a:extLst>
          </p:cNvPr>
          <p:cNvSpPr txBox="1"/>
          <p:nvPr/>
        </p:nvSpPr>
        <p:spPr>
          <a:xfrm>
            <a:off x="6905060" y="2217088"/>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819F3DEE-258D-6AF7-39B9-BAFCCA1D2B61}"/>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5" name="TextBox 4">
            <a:extLst>
              <a:ext uri="{FF2B5EF4-FFF2-40B4-BE49-F238E27FC236}">
                <a16:creationId xmlns:a16="http://schemas.microsoft.com/office/drawing/2014/main" id="{976315A4-7C76-921D-5945-255C6B7B8F67}"/>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24" name="Hexagon 23">
            <a:extLst>
              <a:ext uri="{FF2B5EF4-FFF2-40B4-BE49-F238E27FC236}">
                <a16:creationId xmlns:a16="http://schemas.microsoft.com/office/drawing/2014/main" id="{86F574DB-9060-24AE-6843-9D1362006768}"/>
              </a:ext>
            </a:extLst>
          </p:cNvPr>
          <p:cNvSpPr/>
          <p:nvPr/>
        </p:nvSpPr>
        <p:spPr>
          <a:xfrm>
            <a:off x="-1756228" y="0"/>
            <a:ext cx="15762514" cy="685800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8FE0416-B414-A1F8-57EE-425DBADCA3F7}"/>
              </a:ext>
            </a:extLst>
          </p:cNvPr>
          <p:cNvSpPr txBox="1"/>
          <p:nvPr/>
        </p:nvSpPr>
        <p:spPr>
          <a:xfrm>
            <a:off x="107950" y="1042818"/>
            <a:ext cx="2941113" cy="400110"/>
          </a:xfrm>
          <a:prstGeom prst="rect">
            <a:avLst/>
          </a:prstGeom>
          <a:noFill/>
        </p:spPr>
        <p:txBody>
          <a:bodyPr wrap="square" lIns="91440" tIns="45720" rIns="91440" bIns="45720" rtlCol="0" anchor="ctr">
            <a:spAutoFit/>
          </a:bodyPr>
          <a:lstStyle/>
          <a:p>
            <a:pPr algn="ctr"/>
            <a:r>
              <a:rPr lang="en-US" sz="2000" b="1">
                <a:ln>
                  <a:solidFill>
                    <a:srgbClr val="B49763"/>
                  </a:solidFill>
                </a:ln>
                <a:solidFill>
                  <a:srgbClr val="052843"/>
                </a:solidFill>
              </a:rPr>
              <a:t>Steering ratio</a:t>
            </a:r>
            <a:endParaRPr lang="en-US"/>
          </a:p>
        </p:txBody>
      </p:sp>
      <p:sp>
        <p:nvSpPr>
          <p:cNvPr id="19" name="TextBox 18">
            <a:extLst>
              <a:ext uri="{FF2B5EF4-FFF2-40B4-BE49-F238E27FC236}">
                <a16:creationId xmlns:a16="http://schemas.microsoft.com/office/drawing/2014/main" id="{1B6EA6CC-9715-7DF6-1957-3933C14330C2}"/>
              </a:ext>
            </a:extLst>
          </p:cNvPr>
          <p:cNvSpPr txBox="1"/>
          <p:nvPr/>
        </p:nvSpPr>
        <p:spPr>
          <a:xfrm>
            <a:off x="5481012" y="2148037"/>
            <a:ext cx="6631473" cy="286232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3600">
                <a:ln>
                  <a:solidFill>
                    <a:srgbClr val="B49763"/>
                  </a:solidFill>
                </a:ln>
                <a:solidFill>
                  <a:srgbClr val="052843"/>
                </a:solidFill>
              </a:rPr>
              <a:t>Steering ratio was calculated from the angle of the steering wheel and vehicle wheels. </a:t>
            </a:r>
          </a:p>
          <a:p>
            <a:pPr marL="342900" indent="-342900">
              <a:buFont typeface="Arial" panose="020B0604020202020204" pitchFamily="34" charset="0"/>
              <a:buChar char="•"/>
            </a:pPr>
            <a:r>
              <a:rPr lang="en-US" sz="3600">
                <a:ln>
                  <a:solidFill>
                    <a:srgbClr val="B49763"/>
                  </a:solidFill>
                </a:ln>
                <a:solidFill>
                  <a:srgbClr val="052843"/>
                </a:solidFill>
              </a:rPr>
              <a:t>Team agreed it was a bit too fast.</a:t>
            </a:r>
          </a:p>
        </p:txBody>
      </p:sp>
      <p:sp>
        <p:nvSpPr>
          <p:cNvPr id="11" name="TextBox 10">
            <a:extLst>
              <a:ext uri="{FF2B5EF4-FFF2-40B4-BE49-F238E27FC236}">
                <a16:creationId xmlns:a16="http://schemas.microsoft.com/office/drawing/2014/main" id="{C1FD56B1-2902-15E4-5AFD-BE08A7A20A61}"/>
              </a:ext>
            </a:extLst>
          </p:cNvPr>
          <p:cNvSpPr txBox="1"/>
          <p:nvPr/>
        </p:nvSpPr>
        <p:spPr>
          <a:xfrm>
            <a:off x="-6253207" y="130201"/>
            <a:ext cx="16357562"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Steering</a:t>
            </a:r>
            <a:endParaRPr lang="en-US" sz="6000" b="1">
              <a:ln>
                <a:solidFill>
                  <a:srgbClr val="B49763"/>
                </a:solidFill>
              </a:ln>
              <a:solidFill>
                <a:srgbClr val="052843"/>
              </a:solidFill>
            </a:endParaRPr>
          </a:p>
        </p:txBody>
      </p:sp>
      <p:pic>
        <p:nvPicPr>
          <p:cNvPr id="9" name="Picture 8" descr="A table with text and green squares&#10;&#10;AI-generated content may be incorrect.">
            <a:extLst>
              <a:ext uri="{FF2B5EF4-FFF2-40B4-BE49-F238E27FC236}">
                <a16:creationId xmlns:a16="http://schemas.microsoft.com/office/drawing/2014/main" id="{B214A87F-FA6E-8371-B275-A89523F0C976}"/>
              </a:ext>
            </a:extLst>
          </p:cNvPr>
          <p:cNvPicPr>
            <a:picLocks noChangeAspect="1"/>
          </p:cNvPicPr>
          <p:nvPr/>
        </p:nvPicPr>
        <p:blipFill>
          <a:blip r:embed="rId3"/>
          <a:srcRect b="14690"/>
          <a:stretch>
            <a:fillRect/>
          </a:stretch>
        </p:blipFill>
        <p:spPr>
          <a:xfrm>
            <a:off x="270809" y="1914344"/>
            <a:ext cx="5068013" cy="3329708"/>
          </a:xfrm>
          <a:prstGeom prst="rect">
            <a:avLst/>
          </a:prstGeom>
        </p:spPr>
      </p:pic>
    </p:spTree>
    <p:extLst>
      <p:ext uri="{BB962C8B-B14F-4D97-AF65-F5344CB8AC3E}">
        <p14:creationId xmlns:p14="http://schemas.microsoft.com/office/powerpoint/2010/main" val="395078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F1C74AF2-A20A-8D00-D5D1-ECCBE16A5C24}"/>
            </a:ext>
          </a:extLst>
        </p:cNvPr>
        <p:cNvGrpSpPr/>
        <p:nvPr/>
      </p:nvGrpSpPr>
      <p:grpSpPr>
        <a:xfrm>
          <a:off x="0" y="0"/>
          <a:ext cx="0" cy="0"/>
          <a:chOff x="0" y="0"/>
          <a:chExt cx="0" cy="0"/>
        </a:xfrm>
      </p:grpSpPr>
      <p:sp>
        <p:nvSpPr>
          <p:cNvPr id="3" name="Hexagon 2">
            <a:extLst>
              <a:ext uri="{FF2B5EF4-FFF2-40B4-BE49-F238E27FC236}">
                <a16:creationId xmlns:a16="http://schemas.microsoft.com/office/drawing/2014/main" id="{B0F06095-9296-031B-A338-1D10C43C9FC0}"/>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55D651-C3C8-F364-CBBF-3AB9F829225A}"/>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
        <p:nvSpPr>
          <p:cNvPr id="2" name="Hexagon 1">
            <a:extLst>
              <a:ext uri="{FF2B5EF4-FFF2-40B4-BE49-F238E27FC236}">
                <a16:creationId xmlns:a16="http://schemas.microsoft.com/office/drawing/2014/main" id="{6A5A454D-53D6-B8AB-4F16-7F3C390FF1AE}"/>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3D6A7F37-7B67-CFF0-248D-BA2FDB939E79}"/>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24DE350-CE56-ABF2-AB64-003838224665}"/>
              </a:ext>
            </a:extLst>
          </p:cNvPr>
          <p:cNvSpPr txBox="1"/>
          <p:nvPr/>
        </p:nvSpPr>
        <p:spPr>
          <a:xfrm>
            <a:off x="6905060" y="2217088"/>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68CC5025-A986-584F-5B3B-A8E61FFFF4FD}"/>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5" name="TextBox 4">
            <a:extLst>
              <a:ext uri="{FF2B5EF4-FFF2-40B4-BE49-F238E27FC236}">
                <a16:creationId xmlns:a16="http://schemas.microsoft.com/office/drawing/2014/main" id="{13565E6D-8369-6435-FF45-1C1CD1B03A82}"/>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24" name="Hexagon 23">
            <a:extLst>
              <a:ext uri="{FF2B5EF4-FFF2-40B4-BE49-F238E27FC236}">
                <a16:creationId xmlns:a16="http://schemas.microsoft.com/office/drawing/2014/main" id="{C86C1B63-7D66-2311-D90A-B3F0B96B8906}"/>
              </a:ext>
            </a:extLst>
          </p:cNvPr>
          <p:cNvSpPr/>
          <p:nvPr/>
        </p:nvSpPr>
        <p:spPr>
          <a:xfrm>
            <a:off x="-1756228" y="0"/>
            <a:ext cx="15762514" cy="685800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71DA423-6804-0EDA-2B3B-3C84E3E57C95}"/>
              </a:ext>
            </a:extLst>
          </p:cNvPr>
          <p:cNvSpPr txBox="1"/>
          <p:nvPr/>
        </p:nvSpPr>
        <p:spPr>
          <a:xfrm>
            <a:off x="740554" y="1057195"/>
            <a:ext cx="2941113" cy="400110"/>
          </a:xfrm>
          <a:prstGeom prst="rect">
            <a:avLst/>
          </a:prstGeom>
          <a:noFill/>
        </p:spPr>
        <p:txBody>
          <a:bodyPr wrap="square" lIns="91440" tIns="45720" rIns="91440" bIns="45720" rtlCol="0" anchor="ctr">
            <a:spAutoFit/>
          </a:bodyPr>
          <a:lstStyle/>
          <a:p>
            <a:pPr algn="ctr"/>
            <a:r>
              <a:rPr lang="en-US" sz="2000" b="1">
                <a:ln>
                  <a:solidFill>
                    <a:srgbClr val="B49763"/>
                  </a:solidFill>
                </a:ln>
                <a:solidFill>
                  <a:srgbClr val="052843"/>
                </a:solidFill>
              </a:rPr>
              <a:t>Testing &amp; Validation</a:t>
            </a:r>
          </a:p>
        </p:txBody>
      </p:sp>
      <p:sp>
        <p:nvSpPr>
          <p:cNvPr id="19" name="TextBox 18">
            <a:extLst>
              <a:ext uri="{FF2B5EF4-FFF2-40B4-BE49-F238E27FC236}">
                <a16:creationId xmlns:a16="http://schemas.microsoft.com/office/drawing/2014/main" id="{8E92B7AE-044E-3ED0-F0D2-1799B1CBE8D2}"/>
              </a:ext>
            </a:extLst>
          </p:cNvPr>
          <p:cNvSpPr txBox="1"/>
          <p:nvPr/>
        </p:nvSpPr>
        <p:spPr>
          <a:xfrm>
            <a:off x="5481011" y="1869257"/>
            <a:ext cx="6631473" cy="2862322"/>
          </a:xfrm>
          <a:prstGeom prst="rect">
            <a:avLst/>
          </a:prstGeom>
          <a:noFill/>
        </p:spPr>
        <p:txBody>
          <a:bodyPr wrap="square" lIns="91440" tIns="45720" rIns="91440" bIns="45720" rtlCol="0" anchor="t">
            <a:spAutoFit/>
          </a:bodyPr>
          <a:lstStyle/>
          <a:p>
            <a:pPr marL="571500" indent="-571500">
              <a:buFont typeface="Arial"/>
              <a:buChar char="•"/>
            </a:pPr>
            <a:r>
              <a:rPr lang="en-US" sz="3600">
                <a:ln>
                  <a:solidFill>
                    <a:srgbClr val="B49763"/>
                  </a:solidFill>
                </a:ln>
                <a:solidFill>
                  <a:srgbClr val="052843"/>
                </a:solidFill>
              </a:rPr>
              <a:t>For testing, the driver will get a feel for the steering ratio. </a:t>
            </a:r>
            <a:endParaRPr lang="en-US">
              <a:solidFill>
                <a:srgbClr val="000000"/>
              </a:solidFill>
            </a:endParaRPr>
          </a:p>
          <a:p>
            <a:pPr marL="571500" indent="-571500">
              <a:buFont typeface="Arial"/>
              <a:buChar char="•"/>
            </a:pPr>
            <a:r>
              <a:rPr lang="en-US" sz="3600">
                <a:ln>
                  <a:solidFill>
                    <a:srgbClr val="B49763"/>
                  </a:solidFill>
                </a:ln>
                <a:solidFill>
                  <a:srgbClr val="052843"/>
                </a:solidFill>
              </a:rPr>
              <a:t>The driver will also get a feel for the force required to rotate the steering wheel. </a:t>
            </a:r>
          </a:p>
        </p:txBody>
      </p:sp>
      <p:sp>
        <p:nvSpPr>
          <p:cNvPr id="11" name="TextBox 10">
            <a:extLst>
              <a:ext uri="{FF2B5EF4-FFF2-40B4-BE49-F238E27FC236}">
                <a16:creationId xmlns:a16="http://schemas.microsoft.com/office/drawing/2014/main" id="{0397E8EB-28FD-B3F4-5D47-E9D128D650AD}"/>
              </a:ext>
            </a:extLst>
          </p:cNvPr>
          <p:cNvSpPr txBox="1"/>
          <p:nvPr/>
        </p:nvSpPr>
        <p:spPr>
          <a:xfrm>
            <a:off x="-6253207" y="130201"/>
            <a:ext cx="16357562"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Steering</a:t>
            </a:r>
            <a:endParaRPr lang="en-US" sz="6000" b="1">
              <a:ln>
                <a:solidFill>
                  <a:srgbClr val="B49763"/>
                </a:solidFill>
              </a:ln>
              <a:solidFill>
                <a:srgbClr val="052843"/>
              </a:solidFill>
            </a:endParaRPr>
          </a:p>
        </p:txBody>
      </p:sp>
      <p:pic>
        <p:nvPicPr>
          <p:cNvPr id="6" name="Picture 5" descr="Howe 5225 Steering Quickener">
            <a:extLst>
              <a:ext uri="{FF2B5EF4-FFF2-40B4-BE49-F238E27FC236}">
                <a16:creationId xmlns:a16="http://schemas.microsoft.com/office/drawing/2014/main" id="{3278A66C-A93F-D5AA-56C5-EC6A56646475}"/>
              </a:ext>
            </a:extLst>
          </p:cNvPr>
          <p:cNvPicPr>
            <a:picLocks noChangeAspect="1"/>
          </p:cNvPicPr>
          <p:nvPr/>
        </p:nvPicPr>
        <p:blipFill>
          <a:blip r:embed="rId3"/>
          <a:stretch>
            <a:fillRect/>
          </a:stretch>
        </p:blipFill>
        <p:spPr>
          <a:xfrm>
            <a:off x="109034" y="1419302"/>
            <a:ext cx="4961053" cy="4967248"/>
          </a:xfrm>
          <a:prstGeom prst="rect">
            <a:avLst/>
          </a:prstGeom>
        </p:spPr>
      </p:pic>
    </p:spTree>
    <p:extLst>
      <p:ext uri="{BB962C8B-B14F-4D97-AF65-F5344CB8AC3E}">
        <p14:creationId xmlns:p14="http://schemas.microsoft.com/office/powerpoint/2010/main" val="266859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9573BB12-AEF3-8CAC-7587-1A925A9123FA}"/>
            </a:ext>
          </a:extLst>
        </p:cNvPr>
        <p:cNvGrpSpPr/>
        <p:nvPr/>
      </p:nvGrpSpPr>
      <p:grpSpPr>
        <a:xfrm>
          <a:off x="0" y="0"/>
          <a:ext cx="0" cy="0"/>
          <a:chOff x="0" y="0"/>
          <a:chExt cx="0" cy="0"/>
        </a:xfrm>
      </p:grpSpPr>
      <p:sp>
        <p:nvSpPr>
          <p:cNvPr id="8" name="Brakes hexagon">
            <a:extLst>
              <a:ext uri="{FF2B5EF4-FFF2-40B4-BE49-F238E27FC236}">
                <a16:creationId xmlns:a16="http://schemas.microsoft.com/office/drawing/2014/main" id="{3EDB7FC1-79CC-7259-1BFB-C6168541A0DD}"/>
              </a:ext>
            </a:extLst>
          </p:cNvPr>
          <p:cNvSpPr/>
          <p:nvPr/>
        </p:nvSpPr>
        <p:spPr>
          <a:xfrm>
            <a:off x="6933407"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2D3AB589-04CF-B289-79FB-F13E74965A0F}"/>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6CA62D3-85E6-2B61-52F5-D484E402BF1F}"/>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14" name="TextBox 13">
            <a:extLst>
              <a:ext uri="{FF2B5EF4-FFF2-40B4-BE49-F238E27FC236}">
                <a16:creationId xmlns:a16="http://schemas.microsoft.com/office/drawing/2014/main" id="{C37F53E1-CBEA-E5DD-C432-633F244F72CD}"/>
              </a:ext>
            </a:extLst>
          </p:cNvPr>
          <p:cNvSpPr txBox="1"/>
          <p:nvPr/>
        </p:nvSpPr>
        <p:spPr>
          <a:xfrm>
            <a:off x="6933407"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Brakes</a:t>
            </a:r>
            <a:endParaRPr lang="en-US" sz="6000" b="1">
              <a:ln>
                <a:solidFill>
                  <a:srgbClr val="B49763"/>
                </a:solidFill>
              </a:ln>
              <a:solidFill>
                <a:schemeClr val="bg1"/>
              </a:solidFill>
            </a:endParaRPr>
          </a:p>
        </p:txBody>
      </p:sp>
      <p:sp>
        <p:nvSpPr>
          <p:cNvPr id="3" name="Suspension hexagon">
            <a:extLst>
              <a:ext uri="{FF2B5EF4-FFF2-40B4-BE49-F238E27FC236}">
                <a16:creationId xmlns:a16="http://schemas.microsoft.com/office/drawing/2014/main" id="{662A2695-2205-B8EE-B84F-8929C33D741E}"/>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3DEF151-7937-3D3B-C483-0F32CEB915B3}"/>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
        <p:nvSpPr>
          <p:cNvPr id="5" name="TextBox 4">
            <a:extLst>
              <a:ext uri="{FF2B5EF4-FFF2-40B4-BE49-F238E27FC236}">
                <a16:creationId xmlns:a16="http://schemas.microsoft.com/office/drawing/2014/main" id="{415D3806-8D01-F457-FE96-F96704A1F8F2}"/>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Solutions</a:t>
            </a:r>
          </a:p>
        </p:txBody>
      </p:sp>
      <p:sp>
        <p:nvSpPr>
          <p:cNvPr id="2" name="Chassis hexagon">
            <a:extLst>
              <a:ext uri="{FF2B5EF4-FFF2-40B4-BE49-F238E27FC236}">
                <a16:creationId xmlns:a16="http://schemas.microsoft.com/office/drawing/2014/main" id="{4BF4B708-678C-EB8C-37CB-A8BF48153B16}"/>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2C4DDA-0F35-FD9D-30D0-0DAC66B53A43}"/>
              </a:ext>
            </a:extLst>
          </p:cNvPr>
          <p:cNvSpPr txBox="1"/>
          <p:nvPr/>
        </p:nvSpPr>
        <p:spPr>
          <a:xfrm>
            <a:off x="6905060" y="2217088"/>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spTree>
    <p:extLst>
      <p:ext uri="{BB962C8B-B14F-4D97-AF65-F5344CB8AC3E}">
        <p14:creationId xmlns:p14="http://schemas.microsoft.com/office/powerpoint/2010/main" val="828500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CA596224-A20B-6141-2DCC-73B9CCE92056}"/>
            </a:ext>
          </a:extLst>
        </p:cNvPr>
        <p:cNvGrpSpPr/>
        <p:nvPr/>
      </p:nvGrpSpPr>
      <p:grpSpPr>
        <a:xfrm>
          <a:off x="0" y="0"/>
          <a:ext cx="0" cy="0"/>
          <a:chOff x="0" y="0"/>
          <a:chExt cx="0" cy="0"/>
        </a:xfrm>
      </p:grpSpPr>
      <p:sp>
        <p:nvSpPr>
          <p:cNvPr id="2" name="Chassis hexagon">
            <a:extLst>
              <a:ext uri="{FF2B5EF4-FFF2-40B4-BE49-F238E27FC236}">
                <a16:creationId xmlns:a16="http://schemas.microsoft.com/office/drawing/2014/main" id="{22DF94F0-F1A2-07C0-CCF2-56E3BA33C2DA}"/>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CA05CC45-E3E5-9040-563B-7F296BF183CA}"/>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spension hexagon">
            <a:extLst>
              <a:ext uri="{FF2B5EF4-FFF2-40B4-BE49-F238E27FC236}">
                <a16:creationId xmlns:a16="http://schemas.microsoft.com/office/drawing/2014/main" id="{9BF6451F-BFC9-5527-6E7E-D9228939B143}"/>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91757F6-BBAD-E1BC-D462-A873D08A0009}"/>
              </a:ext>
            </a:extLst>
          </p:cNvPr>
          <p:cNvSpPr txBox="1"/>
          <p:nvPr/>
        </p:nvSpPr>
        <p:spPr>
          <a:xfrm>
            <a:off x="6905060" y="2217088"/>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sp>
        <p:nvSpPr>
          <p:cNvPr id="11" name="TextBox 10">
            <a:extLst>
              <a:ext uri="{FF2B5EF4-FFF2-40B4-BE49-F238E27FC236}">
                <a16:creationId xmlns:a16="http://schemas.microsoft.com/office/drawing/2014/main" id="{88CAAF70-F7D5-B197-2973-9FF88E85F203}"/>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4" name="TextBox 3">
            <a:extLst>
              <a:ext uri="{FF2B5EF4-FFF2-40B4-BE49-F238E27FC236}">
                <a16:creationId xmlns:a16="http://schemas.microsoft.com/office/drawing/2014/main" id="{58B0DF9A-A86F-7BDD-9AE2-C523B7EF20E0}"/>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
        <p:nvSpPr>
          <p:cNvPr id="5" name="TextBox 4">
            <a:extLst>
              <a:ext uri="{FF2B5EF4-FFF2-40B4-BE49-F238E27FC236}">
                <a16:creationId xmlns:a16="http://schemas.microsoft.com/office/drawing/2014/main" id="{70417787-284F-B7EF-A127-0C1EA2DE3299}"/>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8" name="Brakes hexagon">
            <a:extLst>
              <a:ext uri="{FF2B5EF4-FFF2-40B4-BE49-F238E27FC236}">
                <a16:creationId xmlns:a16="http://schemas.microsoft.com/office/drawing/2014/main" id="{E6D17A04-B491-38F5-C7B2-FD69D2A1A88A}"/>
              </a:ext>
            </a:extLst>
          </p:cNvPr>
          <p:cNvSpPr/>
          <p:nvPr/>
        </p:nvSpPr>
        <p:spPr>
          <a:xfrm>
            <a:off x="-1727199" y="-19642"/>
            <a:ext cx="15675428" cy="6877642"/>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silver bicycle gear&#10;&#10;AI-generated content may be incorrect.">
            <a:extLst>
              <a:ext uri="{FF2B5EF4-FFF2-40B4-BE49-F238E27FC236}">
                <a16:creationId xmlns:a16="http://schemas.microsoft.com/office/drawing/2014/main" id="{FE124D65-863D-E01D-E79E-7300480669FE}"/>
              </a:ext>
            </a:extLst>
          </p:cNvPr>
          <p:cNvPicPr>
            <a:picLocks noChangeAspect="1"/>
          </p:cNvPicPr>
          <p:nvPr/>
        </p:nvPicPr>
        <p:blipFill>
          <a:blip r:embed="rId2">
            <a:extLst>
              <a:ext uri="{28A0092B-C50C-407E-A947-70E740481C1C}">
                <a14:useLocalDpi xmlns:a14="http://schemas.microsoft.com/office/drawing/2010/main" val="0"/>
              </a:ext>
            </a:extLst>
          </a:blip>
          <a:srcRect l="23691" t="9076" r="30833"/>
          <a:stretch>
            <a:fillRect/>
          </a:stretch>
        </p:blipFill>
        <p:spPr>
          <a:xfrm>
            <a:off x="7555763" y="1643636"/>
            <a:ext cx="4762432" cy="5214364"/>
          </a:xfrm>
          <a:prstGeom prst="rect">
            <a:avLst/>
          </a:prstGeom>
        </p:spPr>
      </p:pic>
      <p:sp>
        <p:nvSpPr>
          <p:cNvPr id="14" name="TextBox 13">
            <a:extLst>
              <a:ext uri="{FF2B5EF4-FFF2-40B4-BE49-F238E27FC236}">
                <a16:creationId xmlns:a16="http://schemas.microsoft.com/office/drawing/2014/main" id="{03921A91-6249-D942-5BE0-BEF6C91D1AE0}"/>
              </a:ext>
            </a:extLst>
          </p:cNvPr>
          <p:cNvSpPr txBox="1"/>
          <p:nvPr/>
        </p:nvSpPr>
        <p:spPr>
          <a:xfrm>
            <a:off x="8293181" y="175393"/>
            <a:ext cx="4491604"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Brakes</a:t>
            </a:r>
            <a:endParaRPr lang="en-US" sz="6000" b="1">
              <a:ln>
                <a:solidFill>
                  <a:srgbClr val="B49763"/>
                </a:solidFill>
              </a:ln>
              <a:solidFill>
                <a:srgbClr val="052843"/>
              </a:solidFill>
            </a:endParaRPr>
          </a:p>
        </p:txBody>
      </p:sp>
      <p:sp>
        <p:nvSpPr>
          <p:cNvPr id="12" name="TextBox 11">
            <a:extLst>
              <a:ext uri="{FF2B5EF4-FFF2-40B4-BE49-F238E27FC236}">
                <a16:creationId xmlns:a16="http://schemas.microsoft.com/office/drawing/2014/main" id="{CE1B9337-E623-96FE-256F-171059D88E89}"/>
              </a:ext>
            </a:extLst>
          </p:cNvPr>
          <p:cNvSpPr txBox="1"/>
          <p:nvPr/>
        </p:nvSpPr>
        <p:spPr>
          <a:xfrm>
            <a:off x="9742637" y="971069"/>
            <a:ext cx="1777166" cy="400110"/>
          </a:xfrm>
          <a:prstGeom prst="rect">
            <a:avLst/>
          </a:prstGeom>
          <a:noFill/>
        </p:spPr>
        <p:txBody>
          <a:bodyPr wrap="square" lIns="91440" tIns="45720" rIns="91440" bIns="45720" rtlCol="0" anchor="ctr">
            <a:spAutoFit/>
          </a:bodyPr>
          <a:lstStyle/>
          <a:p>
            <a:pPr algn="ctr"/>
            <a:r>
              <a:rPr lang="en-US" sz="2000" b="1">
                <a:ln>
                  <a:solidFill>
                    <a:srgbClr val="B49763"/>
                  </a:solidFill>
                </a:ln>
                <a:solidFill>
                  <a:srgbClr val="052843"/>
                </a:solidFill>
              </a:rPr>
              <a:t>Disc brakes</a:t>
            </a:r>
            <a:endParaRPr lang="en-US"/>
          </a:p>
        </p:txBody>
      </p:sp>
      <p:sp>
        <p:nvSpPr>
          <p:cNvPr id="10" name="TextBox 9">
            <a:extLst>
              <a:ext uri="{FF2B5EF4-FFF2-40B4-BE49-F238E27FC236}">
                <a16:creationId xmlns:a16="http://schemas.microsoft.com/office/drawing/2014/main" id="{847046FB-8F22-15A9-6E87-555DEF0E93A2}"/>
              </a:ext>
            </a:extLst>
          </p:cNvPr>
          <p:cNvSpPr txBox="1"/>
          <p:nvPr/>
        </p:nvSpPr>
        <p:spPr>
          <a:xfrm>
            <a:off x="110641" y="1247592"/>
            <a:ext cx="7172361" cy="4524315"/>
          </a:xfrm>
          <a:prstGeom prst="rect">
            <a:avLst/>
          </a:prstGeom>
          <a:noFill/>
        </p:spPr>
        <p:txBody>
          <a:bodyPr wrap="square" lIns="91440" tIns="45720" rIns="91440" bIns="45720" rtlCol="0" anchor="t">
            <a:spAutoFit/>
          </a:bodyPr>
          <a:lstStyle/>
          <a:p>
            <a:pPr marL="571500" indent="-571500">
              <a:buFont typeface="Arial"/>
              <a:buChar char="•"/>
            </a:pPr>
            <a:r>
              <a:rPr lang="en-US" sz="3600">
                <a:ln>
                  <a:solidFill>
                    <a:srgbClr val="B49763"/>
                  </a:solidFill>
                </a:ln>
                <a:solidFill>
                  <a:srgbClr val="052843"/>
                </a:solidFill>
              </a:rPr>
              <a:t>Disc brakes for better braking and removing complexity from center of car</a:t>
            </a:r>
          </a:p>
          <a:p>
            <a:pPr marL="571500" indent="-571500">
              <a:buFont typeface="Arial" panose="020B0604020202020204" pitchFamily="34" charset="0"/>
              <a:buChar char="•"/>
            </a:pPr>
            <a:endParaRPr lang="en-US" sz="3600">
              <a:ln>
                <a:solidFill>
                  <a:srgbClr val="B49763"/>
                </a:solidFill>
              </a:ln>
              <a:solidFill>
                <a:srgbClr val="052843"/>
              </a:solidFill>
            </a:endParaRPr>
          </a:p>
          <a:p>
            <a:pPr marL="571500" indent="-571500">
              <a:buFont typeface="Arial" panose="020B0604020202020204" pitchFamily="34" charset="0"/>
              <a:buChar char="•"/>
            </a:pPr>
            <a:r>
              <a:rPr lang="en-US" sz="3600">
                <a:ln>
                  <a:solidFill>
                    <a:srgbClr val="B49763"/>
                  </a:solidFill>
                </a:ln>
                <a:solidFill>
                  <a:srgbClr val="052843"/>
                </a:solidFill>
              </a:rPr>
              <a:t>Caliper placed low to contribute to lower center of gravity</a:t>
            </a:r>
          </a:p>
          <a:p>
            <a:pPr marL="571500" indent="-571500">
              <a:buFont typeface="Arial" panose="020B0604020202020204" pitchFamily="34" charset="0"/>
              <a:buChar char="•"/>
            </a:pPr>
            <a:endParaRPr lang="en-US" sz="3600">
              <a:ln>
                <a:solidFill>
                  <a:srgbClr val="B49763"/>
                </a:solidFill>
              </a:ln>
              <a:solidFill>
                <a:srgbClr val="052843"/>
              </a:solidFill>
            </a:endParaRPr>
          </a:p>
          <a:p>
            <a:pPr marL="571500" indent="-571500">
              <a:buFont typeface="Arial" panose="020B0604020202020204" pitchFamily="34" charset="0"/>
              <a:buChar char="•"/>
            </a:pPr>
            <a:r>
              <a:rPr lang="en-US" sz="3600">
                <a:ln>
                  <a:solidFill>
                    <a:srgbClr val="B49763"/>
                  </a:solidFill>
                </a:ln>
                <a:solidFill>
                  <a:srgbClr val="052843"/>
                </a:solidFill>
              </a:rPr>
              <a:t>Lightweight and Manufacturable</a:t>
            </a:r>
          </a:p>
        </p:txBody>
      </p:sp>
    </p:spTree>
    <p:extLst>
      <p:ext uri="{BB962C8B-B14F-4D97-AF65-F5344CB8AC3E}">
        <p14:creationId xmlns:p14="http://schemas.microsoft.com/office/powerpoint/2010/main" val="5749848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16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7F25E69D-D5AF-82A1-5D83-963BC8E6DBBA}"/>
            </a:ext>
          </a:extLst>
        </p:cNvPr>
        <p:cNvGrpSpPr/>
        <p:nvPr/>
      </p:nvGrpSpPr>
      <p:grpSpPr>
        <a:xfrm>
          <a:off x="0" y="0"/>
          <a:ext cx="0" cy="0"/>
          <a:chOff x="0" y="0"/>
          <a:chExt cx="0" cy="0"/>
        </a:xfrm>
      </p:grpSpPr>
      <p:sp>
        <p:nvSpPr>
          <p:cNvPr id="2" name="Chassis hexagon">
            <a:extLst>
              <a:ext uri="{FF2B5EF4-FFF2-40B4-BE49-F238E27FC236}">
                <a16:creationId xmlns:a16="http://schemas.microsoft.com/office/drawing/2014/main" id="{BB576EB3-56FD-FE99-A143-83B095DC4991}"/>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14B7E1CD-27B1-06D6-09AE-DE6BFBF56EFB}"/>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spension hexagon">
            <a:extLst>
              <a:ext uri="{FF2B5EF4-FFF2-40B4-BE49-F238E27FC236}">
                <a16:creationId xmlns:a16="http://schemas.microsoft.com/office/drawing/2014/main" id="{1249038A-8422-09B6-C6E4-9E2654E1824A}"/>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42065CA-6C52-DFCB-0375-42FEC01B649C}"/>
              </a:ext>
            </a:extLst>
          </p:cNvPr>
          <p:cNvSpPr txBox="1"/>
          <p:nvPr/>
        </p:nvSpPr>
        <p:spPr>
          <a:xfrm>
            <a:off x="6905060" y="2217088"/>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sp>
        <p:nvSpPr>
          <p:cNvPr id="11" name="TextBox 10">
            <a:extLst>
              <a:ext uri="{FF2B5EF4-FFF2-40B4-BE49-F238E27FC236}">
                <a16:creationId xmlns:a16="http://schemas.microsoft.com/office/drawing/2014/main" id="{9FE1BC6E-19CD-555E-B835-D6630190B693}"/>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4" name="TextBox 3">
            <a:extLst>
              <a:ext uri="{FF2B5EF4-FFF2-40B4-BE49-F238E27FC236}">
                <a16:creationId xmlns:a16="http://schemas.microsoft.com/office/drawing/2014/main" id="{5FBDA4EE-473C-AC08-50B5-F971D09E1C62}"/>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
        <p:nvSpPr>
          <p:cNvPr id="5" name="TextBox 4">
            <a:extLst>
              <a:ext uri="{FF2B5EF4-FFF2-40B4-BE49-F238E27FC236}">
                <a16:creationId xmlns:a16="http://schemas.microsoft.com/office/drawing/2014/main" id="{CE2EA726-F28A-E7F1-EBB3-171C85408637}"/>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8" name="Brakes hexagon">
            <a:extLst>
              <a:ext uri="{FF2B5EF4-FFF2-40B4-BE49-F238E27FC236}">
                <a16:creationId xmlns:a16="http://schemas.microsoft.com/office/drawing/2014/main" id="{E599C75F-A260-EF54-E9BF-77B17D0BFC37}"/>
              </a:ext>
            </a:extLst>
          </p:cNvPr>
          <p:cNvSpPr/>
          <p:nvPr/>
        </p:nvSpPr>
        <p:spPr>
          <a:xfrm>
            <a:off x="-1737360" y="678"/>
            <a:ext cx="15675428" cy="6877642"/>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58EFCFC-EF48-6BFF-4E48-836E635C8C21}"/>
              </a:ext>
            </a:extLst>
          </p:cNvPr>
          <p:cNvSpPr txBox="1"/>
          <p:nvPr/>
        </p:nvSpPr>
        <p:spPr>
          <a:xfrm>
            <a:off x="8293181" y="175393"/>
            <a:ext cx="4491604"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Brakes</a:t>
            </a:r>
            <a:endParaRPr lang="en-US" sz="6000" b="1">
              <a:ln>
                <a:solidFill>
                  <a:srgbClr val="B49763"/>
                </a:solidFill>
              </a:ln>
              <a:solidFill>
                <a:srgbClr val="052843"/>
              </a:solidFill>
            </a:endParaRPr>
          </a:p>
        </p:txBody>
      </p:sp>
      <p:sp>
        <p:nvSpPr>
          <p:cNvPr id="12" name="TextBox 11">
            <a:extLst>
              <a:ext uri="{FF2B5EF4-FFF2-40B4-BE49-F238E27FC236}">
                <a16:creationId xmlns:a16="http://schemas.microsoft.com/office/drawing/2014/main" id="{9B2242D6-490D-49F7-9227-386086294B5F}"/>
              </a:ext>
            </a:extLst>
          </p:cNvPr>
          <p:cNvSpPr txBox="1"/>
          <p:nvPr/>
        </p:nvSpPr>
        <p:spPr>
          <a:xfrm>
            <a:off x="9410101" y="970931"/>
            <a:ext cx="2941113" cy="400110"/>
          </a:xfrm>
          <a:prstGeom prst="rect">
            <a:avLst/>
          </a:prstGeom>
          <a:noFill/>
        </p:spPr>
        <p:txBody>
          <a:bodyPr wrap="square" lIns="91440" tIns="45720" rIns="91440" bIns="45720" rtlCol="0" anchor="ctr">
            <a:spAutoFit/>
          </a:bodyPr>
          <a:lstStyle/>
          <a:p>
            <a:pPr algn="ctr"/>
            <a:r>
              <a:rPr lang="en-US" sz="2000" b="1">
                <a:ln>
                  <a:solidFill>
                    <a:srgbClr val="B49763"/>
                  </a:solidFill>
                </a:ln>
                <a:solidFill>
                  <a:srgbClr val="052843"/>
                </a:solidFill>
              </a:rPr>
              <a:t>Brake calculations</a:t>
            </a:r>
            <a:endParaRPr lang="en-US"/>
          </a:p>
        </p:txBody>
      </p:sp>
      <p:sp>
        <p:nvSpPr>
          <p:cNvPr id="6" name="TextBox 5">
            <a:extLst>
              <a:ext uri="{FF2B5EF4-FFF2-40B4-BE49-F238E27FC236}">
                <a16:creationId xmlns:a16="http://schemas.microsoft.com/office/drawing/2014/main" id="{3E36968B-AE73-2D2D-5773-78784023ED1B}"/>
              </a:ext>
            </a:extLst>
          </p:cNvPr>
          <p:cNvSpPr txBox="1"/>
          <p:nvPr/>
        </p:nvSpPr>
        <p:spPr>
          <a:xfrm>
            <a:off x="111760" y="759880"/>
            <a:ext cx="7336127" cy="5078313"/>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3600">
                <a:ln>
                  <a:solidFill>
                    <a:srgbClr val="B49763"/>
                  </a:solidFill>
                </a:ln>
                <a:solidFill>
                  <a:srgbClr val="052843"/>
                </a:solidFill>
              </a:rPr>
              <a:t>Two Piston Calipers were used to provide strong clamping force in a small package</a:t>
            </a:r>
          </a:p>
          <a:p>
            <a:pPr marL="571500" indent="-571500">
              <a:buFont typeface="Arial" panose="020B0604020202020204" pitchFamily="34" charset="0"/>
              <a:buChar char="•"/>
            </a:pPr>
            <a:endParaRPr lang="en-US" sz="3600">
              <a:ln>
                <a:solidFill>
                  <a:srgbClr val="B49763"/>
                </a:solidFill>
              </a:ln>
              <a:solidFill>
                <a:srgbClr val="052843"/>
              </a:solidFill>
            </a:endParaRPr>
          </a:p>
          <a:p>
            <a:pPr marL="571500" indent="-571500">
              <a:buFont typeface="Arial" panose="020B0604020202020204" pitchFamily="34" charset="0"/>
              <a:buChar char="•"/>
            </a:pPr>
            <a:r>
              <a:rPr lang="en-US" sz="3600">
                <a:ln>
                  <a:solidFill>
                    <a:srgbClr val="B49763"/>
                  </a:solidFill>
                </a:ln>
                <a:solidFill>
                  <a:srgbClr val="052843"/>
                </a:solidFill>
              </a:rPr>
              <a:t>Using pads with a coefficient of friction ranging from 0.35-0.51</a:t>
            </a:r>
            <a:endParaRPr lang="en-US"/>
          </a:p>
          <a:p>
            <a:pPr marL="571500" indent="-571500">
              <a:buFont typeface="Arial" panose="020B0604020202020204" pitchFamily="34" charset="0"/>
              <a:buChar char="•"/>
            </a:pPr>
            <a:endParaRPr lang="en-US" sz="3600">
              <a:ln>
                <a:solidFill>
                  <a:srgbClr val="B49763"/>
                </a:solidFill>
              </a:ln>
              <a:solidFill>
                <a:srgbClr val="052843"/>
              </a:solidFill>
            </a:endParaRPr>
          </a:p>
          <a:p>
            <a:pPr marL="571500" indent="-571500">
              <a:buFont typeface="Arial" panose="020B0604020202020204" pitchFamily="34" charset="0"/>
              <a:buChar char="•"/>
            </a:pPr>
            <a:r>
              <a:rPr lang="en-US" sz="3600">
                <a:ln>
                  <a:solidFill>
                    <a:srgbClr val="B49763"/>
                  </a:solidFill>
                </a:ln>
                <a:solidFill>
                  <a:srgbClr val="052843"/>
                </a:solidFill>
              </a:rPr>
              <a:t>Calculated brake torque of 780 N</a:t>
            </a:r>
          </a:p>
          <a:p>
            <a:pPr marL="571500" indent="-571500">
              <a:buFont typeface="Arial" panose="020B0604020202020204" pitchFamily="34" charset="0"/>
              <a:buChar char="•"/>
            </a:pPr>
            <a:endParaRPr lang="en-US" sz="3600">
              <a:ln>
                <a:solidFill>
                  <a:srgbClr val="B49763"/>
                </a:solidFill>
              </a:ln>
              <a:solidFill>
                <a:srgbClr val="052843"/>
              </a:solidFill>
            </a:endParaRPr>
          </a:p>
        </p:txBody>
      </p:sp>
      <p:pic>
        <p:nvPicPr>
          <p:cNvPr id="13" name="Picture 12">
            <a:extLst>
              <a:ext uri="{FF2B5EF4-FFF2-40B4-BE49-F238E27FC236}">
                <a16:creationId xmlns:a16="http://schemas.microsoft.com/office/drawing/2014/main" id="{20C42882-FB00-5BD9-9BE1-E26336AFCF99}"/>
              </a:ext>
            </a:extLst>
          </p:cNvPr>
          <p:cNvPicPr>
            <a:picLocks noChangeAspect="1"/>
          </p:cNvPicPr>
          <p:nvPr/>
        </p:nvPicPr>
        <p:blipFill>
          <a:blip r:embed="rId3"/>
          <a:stretch>
            <a:fillRect/>
          </a:stretch>
        </p:blipFill>
        <p:spPr>
          <a:xfrm>
            <a:off x="7392316" y="1418314"/>
            <a:ext cx="4532193" cy="4268333"/>
          </a:xfrm>
          <a:prstGeom prst="rect">
            <a:avLst/>
          </a:prstGeom>
        </p:spPr>
      </p:pic>
    </p:spTree>
    <p:extLst>
      <p:ext uri="{BB962C8B-B14F-4D97-AF65-F5344CB8AC3E}">
        <p14:creationId xmlns:p14="http://schemas.microsoft.com/office/powerpoint/2010/main" val="2549799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84000">
              <a:srgbClr val="082C41"/>
            </a:gs>
            <a:gs pos="40000">
              <a:srgbClr val="051622"/>
            </a:gs>
            <a:gs pos="22000">
              <a:srgbClr val="04131D"/>
            </a:gs>
            <a:gs pos="68000">
              <a:srgbClr val="072436"/>
            </a:gs>
            <a:gs pos="100000">
              <a:srgbClr val="093149"/>
            </a:gs>
          </a:gsLst>
          <a:lin ang="16200000" scaled="1"/>
          <a:tileRect/>
        </a:gradFill>
        <a:effectLst/>
      </p:bgPr>
    </p:bg>
    <p:spTree>
      <p:nvGrpSpPr>
        <p:cNvPr id="1" name="">
          <a:extLst>
            <a:ext uri="{FF2B5EF4-FFF2-40B4-BE49-F238E27FC236}">
              <a16:creationId xmlns:a16="http://schemas.microsoft.com/office/drawing/2014/main" id="{1EB43B04-2E9E-E2A0-02AD-69EC21AEC464}"/>
            </a:ext>
          </a:extLst>
        </p:cNvPr>
        <p:cNvGrpSpPr/>
        <p:nvPr/>
      </p:nvGrpSpPr>
      <p:grpSpPr>
        <a:xfrm>
          <a:off x="0" y="0"/>
          <a:ext cx="0" cy="0"/>
          <a:chOff x="0" y="0"/>
          <a:chExt cx="0" cy="0"/>
        </a:xfrm>
      </p:grpSpPr>
      <p:sp>
        <p:nvSpPr>
          <p:cNvPr id="2" name="Chassis hexagon">
            <a:extLst>
              <a:ext uri="{FF2B5EF4-FFF2-40B4-BE49-F238E27FC236}">
                <a16:creationId xmlns:a16="http://schemas.microsoft.com/office/drawing/2014/main" id="{9560EC99-3158-EF90-E0ED-C4C2B9AA45BC}"/>
              </a:ext>
            </a:extLst>
          </p:cNvPr>
          <p:cNvSpPr/>
          <p:nvPr/>
        </p:nvSpPr>
        <p:spPr>
          <a:xfrm>
            <a:off x="6933407" y="16436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eering hexagon">
            <a:extLst>
              <a:ext uri="{FF2B5EF4-FFF2-40B4-BE49-F238E27FC236}">
                <a16:creationId xmlns:a16="http://schemas.microsoft.com/office/drawing/2014/main" id="{F6E3F395-B182-6F6D-072C-92F617DBBDD2}"/>
              </a:ext>
            </a:extLst>
          </p:cNvPr>
          <p:cNvSpPr/>
          <p:nvPr/>
        </p:nvSpPr>
        <p:spPr>
          <a:xfrm>
            <a:off x="986630" y="4336036"/>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spension hexagon">
            <a:extLst>
              <a:ext uri="{FF2B5EF4-FFF2-40B4-BE49-F238E27FC236}">
                <a16:creationId xmlns:a16="http://schemas.microsoft.com/office/drawing/2014/main" id="{6E0D19CD-ABCE-63CA-70E3-56D69EC9390C}"/>
              </a:ext>
            </a:extLst>
          </p:cNvPr>
          <p:cNvSpPr/>
          <p:nvPr/>
        </p:nvSpPr>
        <p:spPr>
          <a:xfrm>
            <a:off x="1014977" y="1802385"/>
            <a:ext cx="4300312" cy="2101049"/>
          </a:xfrm>
          <a:prstGeom prst="hexagon">
            <a:avLst/>
          </a:prstGeom>
          <a:gradFill flip="none" rotWithShape="1">
            <a:gsLst>
              <a:gs pos="58000">
                <a:srgbClr val="1E3D56"/>
              </a:gs>
              <a:gs pos="23000">
                <a:srgbClr val="11324C"/>
              </a:gs>
              <a:gs pos="76000">
                <a:srgbClr val="2F4C63"/>
              </a:gs>
              <a:gs pos="88000">
                <a:srgbClr val="586F81"/>
              </a:gs>
              <a:gs pos="0">
                <a:srgbClr val="052843"/>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6FA4B9C-7ACA-7498-43C6-47F1D63891D1}"/>
              </a:ext>
            </a:extLst>
          </p:cNvPr>
          <p:cNvSpPr txBox="1"/>
          <p:nvPr/>
        </p:nvSpPr>
        <p:spPr>
          <a:xfrm>
            <a:off x="6905060" y="2217088"/>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Chassis</a:t>
            </a:r>
            <a:endParaRPr lang="en-US" sz="6000" b="1">
              <a:ln>
                <a:solidFill>
                  <a:srgbClr val="B49763"/>
                </a:solidFill>
              </a:ln>
              <a:solidFill>
                <a:schemeClr val="bg1"/>
              </a:solidFill>
            </a:endParaRPr>
          </a:p>
        </p:txBody>
      </p:sp>
      <p:sp>
        <p:nvSpPr>
          <p:cNvPr id="11" name="TextBox 10">
            <a:extLst>
              <a:ext uri="{FF2B5EF4-FFF2-40B4-BE49-F238E27FC236}">
                <a16:creationId xmlns:a16="http://schemas.microsoft.com/office/drawing/2014/main" id="{FE6C2BC0-B021-70B4-03DF-3A6C2079B257}"/>
              </a:ext>
            </a:extLst>
          </p:cNvPr>
          <p:cNvSpPr txBox="1"/>
          <p:nvPr/>
        </p:nvSpPr>
        <p:spPr>
          <a:xfrm>
            <a:off x="986630" y="4924895"/>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Steering</a:t>
            </a:r>
            <a:endParaRPr lang="en-US" sz="6000" b="1">
              <a:ln>
                <a:solidFill>
                  <a:srgbClr val="B49763"/>
                </a:solidFill>
              </a:ln>
              <a:solidFill>
                <a:schemeClr val="bg1"/>
              </a:solidFill>
            </a:endParaRPr>
          </a:p>
        </p:txBody>
      </p:sp>
      <p:sp>
        <p:nvSpPr>
          <p:cNvPr id="4" name="TextBox 3">
            <a:extLst>
              <a:ext uri="{FF2B5EF4-FFF2-40B4-BE49-F238E27FC236}">
                <a16:creationId xmlns:a16="http://schemas.microsoft.com/office/drawing/2014/main" id="{9275244D-263D-7848-5DB2-4E7783E5EC8B}"/>
              </a:ext>
            </a:extLst>
          </p:cNvPr>
          <p:cNvSpPr txBox="1"/>
          <p:nvPr/>
        </p:nvSpPr>
        <p:spPr>
          <a:xfrm>
            <a:off x="986630" y="2375837"/>
            <a:ext cx="4491604" cy="923330"/>
          </a:xfrm>
          <a:prstGeom prst="rect">
            <a:avLst/>
          </a:prstGeom>
          <a:noFill/>
        </p:spPr>
        <p:txBody>
          <a:bodyPr wrap="square" rtlCol="0" anchor="ctr">
            <a:spAutoFit/>
          </a:bodyPr>
          <a:lstStyle/>
          <a:p>
            <a:pPr algn="ctr"/>
            <a:r>
              <a:rPr lang="en-US" sz="5400" b="1">
                <a:ln>
                  <a:solidFill>
                    <a:srgbClr val="B49763"/>
                  </a:solidFill>
                </a:ln>
                <a:solidFill>
                  <a:schemeClr val="bg1"/>
                </a:solidFill>
              </a:rPr>
              <a:t>Suspension</a:t>
            </a:r>
            <a:endParaRPr lang="en-US" sz="6000" b="1">
              <a:ln>
                <a:solidFill>
                  <a:srgbClr val="B49763"/>
                </a:solidFill>
              </a:ln>
              <a:solidFill>
                <a:schemeClr val="bg1"/>
              </a:solidFill>
            </a:endParaRPr>
          </a:p>
        </p:txBody>
      </p:sp>
      <p:sp>
        <p:nvSpPr>
          <p:cNvPr id="5" name="TextBox 4">
            <a:extLst>
              <a:ext uri="{FF2B5EF4-FFF2-40B4-BE49-F238E27FC236}">
                <a16:creationId xmlns:a16="http://schemas.microsoft.com/office/drawing/2014/main" id="{7A7B1614-5C12-DE37-0394-9D7A958D8141}"/>
              </a:ext>
            </a:extLst>
          </p:cNvPr>
          <p:cNvSpPr txBox="1"/>
          <p:nvPr/>
        </p:nvSpPr>
        <p:spPr>
          <a:xfrm>
            <a:off x="107950" y="441068"/>
            <a:ext cx="6350082" cy="928716"/>
          </a:xfrm>
          <a:prstGeom prst="rect">
            <a:avLst/>
          </a:prstGeom>
          <a:noFill/>
        </p:spPr>
        <p:txBody>
          <a:bodyPr wrap="square" lIns="91440" tIns="45720" rIns="91440" bIns="45720" rtlCol="0" anchor="t">
            <a:spAutoFit/>
          </a:bodyPr>
          <a:lstStyle/>
          <a:p>
            <a:pPr algn="ctr">
              <a:lnSpc>
                <a:spcPct val="90000"/>
              </a:lnSpc>
              <a:spcBef>
                <a:spcPct val="0"/>
              </a:spcBef>
              <a:spcAft>
                <a:spcPts val="600"/>
              </a:spcAft>
            </a:pPr>
            <a:r>
              <a:rPr lang="en-US" sz="6000" b="1">
                <a:ln w="12700">
                  <a:solidFill>
                    <a:srgbClr val="B49763"/>
                  </a:solidFill>
                </a:ln>
                <a:solidFill>
                  <a:schemeClr val="bg1"/>
                </a:solidFill>
                <a:effectLst>
                  <a:outerShdw blurRad="38100" dist="19050" dir="2700000" algn="tl" rotWithShape="0">
                    <a:schemeClr val="dk1">
                      <a:alpha val="40000"/>
                    </a:schemeClr>
                  </a:outerShdw>
                </a:effectLst>
                <a:latin typeface="+mj-lt"/>
                <a:ea typeface="+mj-ea"/>
                <a:cs typeface="+mj-cs"/>
              </a:rPr>
              <a:t>Design Selections</a:t>
            </a:r>
          </a:p>
        </p:txBody>
      </p:sp>
      <p:sp>
        <p:nvSpPr>
          <p:cNvPr id="8" name="Brakes hexagon">
            <a:extLst>
              <a:ext uri="{FF2B5EF4-FFF2-40B4-BE49-F238E27FC236}">
                <a16:creationId xmlns:a16="http://schemas.microsoft.com/office/drawing/2014/main" id="{007BC4FC-052B-9FA2-AEDA-CF3BCEA67043}"/>
              </a:ext>
            </a:extLst>
          </p:cNvPr>
          <p:cNvSpPr/>
          <p:nvPr/>
        </p:nvSpPr>
        <p:spPr>
          <a:xfrm>
            <a:off x="-1747519" y="-19642"/>
            <a:ext cx="15675428" cy="6877642"/>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976D5E5-9B48-14C5-F7E2-68D9A91A355E}"/>
              </a:ext>
            </a:extLst>
          </p:cNvPr>
          <p:cNvSpPr txBox="1"/>
          <p:nvPr/>
        </p:nvSpPr>
        <p:spPr>
          <a:xfrm>
            <a:off x="8293181" y="175393"/>
            <a:ext cx="4491604" cy="923330"/>
          </a:xfrm>
          <a:prstGeom prst="rect">
            <a:avLst/>
          </a:prstGeom>
          <a:noFill/>
        </p:spPr>
        <p:txBody>
          <a:bodyPr wrap="square" rtlCol="0" anchor="ctr">
            <a:spAutoFit/>
          </a:bodyPr>
          <a:lstStyle/>
          <a:p>
            <a:pPr algn="ctr"/>
            <a:r>
              <a:rPr lang="en-US" sz="5400" b="1">
                <a:ln>
                  <a:solidFill>
                    <a:srgbClr val="B49763"/>
                  </a:solidFill>
                </a:ln>
                <a:solidFill>
                  <a:srgbClr val="052843"/>
                </a:solidFill>
              </a:rPr>
              <a:t>Brakes</a:t>
            </a:r>
            <a:endParaRPr lang="en-US" sz="6000" b="1">
              <a:ln>
                <a:solidFill>
                  <a:srgbClr val="B49763"/>
                </a:solidFill>
              </a:ln>
              <a:solidFill>
                <a:srgbClr val="052843"/>
              </a:solidFill>
            </a:endParaRPr>
          </a:p>
        </p:txBody>
      </p:sp>
      <p:pic>
        <p:nvPicPr>
          <p:cNvPr id="2050" name="Picture 2" descr="A drawing of a machine&#10;&#10;AI-generated content may be incorrect.">
            <a:extLst>
              <a:ext uri="{FF2B5EF4-FFF2-40B4-BE49-F238E27FC236}">
                <a16:creationId xmlns:a16="http://schemas.microsoft.com/office/drawing/2014/main" id="{B01848E6-F065-01CA-4539-6C5A1620C8A5}"/>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backgroundRemoval t="9015" b="97904" l="327" r="98203">
                        <a14:foregroundMark x1="4048" y1="73804" x2="6820" y2="75608"/>
                        <a14:foregroundMark x1="12543" y1="72956" x2="12579" y2="72687"/>
                        <a14:foregroundMark x1="12432" y1="73795" x2="12543" y2="72956"/>
                        <a14:foregroundMark x1="12302" y1="74780" x2="12432" y2="73795"/>
                        <a14:foregroundMark x1="7684" y1="72327" x2="6480" y2="75659"/>
                        <a14:foregroundMark x1="7760" y1="72117" x2="7684" y2="72327"/>
                        <a14:foregroundMark x1="7911" y1="71698" x2="7760" y2="72117"/>
                        <a14:foregroundMark x1="7987" y1="71488" x2="7911" y2="71698"/>
                        <a14:foregroundMark x1="8143" y1="71055" x2="7987" y2="71488"/>
                        <a14:foregroundMark x1="8724" y1="71488" x2="8865" y2="71153"/>
                        <a14:foregroundMark x1="8636" y1="71698" x2="8724" y2="71488"/>
                        <a14:foregroundMark x1="8459" y1="72117" x2="8636" y2="71698"/>
                        <a14:foregroundMark x1="8370" y1="72327" x2="8459" y2="72117"/>
                        <a14:foregroundMark x1="6997" y1="75581" x2="8370" y2="72327"/>
                        <a14:foregroundMark x1="86957" y1="65470" x2="88793" y2="72431"/>
                        <a14:foregroundMark x1="93233" y1="72135" x2="95255" y2="69981"/>
                        <a14:foregroundMark x1="73752" y1="88933" x2="66013" y2="84696"/>
                        <a14:foregroundMark x1="66013" y1="84696" x2="54902" y2="86583"/>
                        <a14:foregroundMark x1="54902" y1="86583" x2="59309" y2="90944"/>
                        <a14:foregroundMark x1="77707" y1="3547" x2="75163" y2="1258"/>
                        <a14:foregroundMark x1="82794" y1="8124" x2="82435" y2="7801"/>
                        <a14:foregroundMark x1="80671" y1="9446" x2="81173" y2="10192"/>
                        <a14:foregroundMark x1="75163" y1="1258" x2="77090" y2="4123"/>
                        <a14:foregroundMark x1="32026" y1="79665" x2="7026" y2="72117"/>
                        <a14:foregroundMark x1="29248" y1="47799" x2="49837" y2="53459"/>
                        <a14:backgroundMark x1="15523" y1="69811" x2="13235" y2="64570"/>
                        <a14:backgroundMark x1="4085" y1="61426" x2="17647" y2="66247"/>
                        <a14:backgroundMark x1="17647" y1="66247" x2="3758" y2="65828"/>
                        <a14:backgroundMark x1="3758" y1="65828" x2="13399" y2="64780"/>
                        <a14:backgroundMark x1="14869" y1="77568" x2="3758" y2="79245"/>
                        <a14:backgroundMark x1="3758" y1="79245" x2="14216" y2="78197"/>
                        <a14:backgroundMark x1="7516" y1="80084" x2="4902" y2="80084"/>
                        <a14:backgroundMark x1="6536" y1="81761" x2="4085" y2="82390"/>
                        <a14:backgroundMark x1="4902" y1="82600" x2="4575" y2="83019"/>
                        <a14:backgroundMark x1="4412" y1="83229" x2="3105" y2="85115"/>
                        <a14:backgroundMark x1="5392" y1="81971" x2="4085" y2="84696"/>
                        <a14:backgroundMark x1="4412" y1="81132" x2="4248" y2="85954"/>
                        <a14:backgroundMark x1="14706" y1="70860" x2="8660" y2="68553"/>
                        <a14:backgroundMark x1="12418" y1="68763" x2="6209" y2="67925"/>
                        <a14:backgroundMark x1="6209" y1="67715" x2="163" y2="72956"/>
                        <a14:backgroundMark x1="84150" y1="8805" x2="85621" y2="21803"/>
                        <a14:backgroundMark x1="83824" y1="9015" x2="84150" y2="11111"/>
                        <a14:backgroundMark x1="89216" y1="8595" x2="87582" y2="13627"/>
                        <a14:backgroundMark x1="83824" y1="7757" x2="84804" y2="12159"/>
                        <a14:backgroundMark x1="81209" y1="4612" x2="77614" y2="7966"/>
                        <a14:backgroundMark x1="97876" y1="55346" x2="98039" y2="70440"/>
                        <a14:backgroundMark x1="98039" y1="70440" x2="98039" y2="70440"/>
                        <a14:backgroundMark x1="95098" y1="57233" x2="87908" y2="63522"/>
                        <a14:backgroundMark x1="86928" y1="62474" x2="85621" y2="61845"/>
                        <a14:backgroundMark x1="86928" y1="62893" x2="85131" y2="62055"/>
                        <a14:backgroundMark x1="91667" y1="74004" x2="89379" y2="76310"/>
                        <a14:backgroundMark x1="91667" y1="74214" x2="92157" y2="73166"/>
                        <a14:backgroundMark x1="91830" y1="75052" x2="91830" y2="72956"/>
                        <a14:backgroundMark x1="91340" y1="74214" x2="92647" y2="73585"/>
                        <a14:backgroundMark x1="79575" y1="89308" x2="76467" y2="94830"/>
                        <a14:backgroundMark x1="76144" y1="90776" x2="75163" y2="91195"/>
                        <a14:backgroundMark x1="69323" y1="96246" x2="68464" y2="95388"/>
                        <a14:backgroundMark x1="66830" y1="97065" x2="64542" y2="95597"/>
                        <a14:backgroundMark x1="67483" y1="97484" x2="66830" y2="97065"/>
                        <a14:backgroundMark x1="68383" y1="98061" x2="67483" y2="97484"/>
                        <a14:backgroundMark x1="66648" y1="97065" x2="63562" y2="96017"/>
                        <a14:backgroundMark x1="67882" y1="97484" x2="66648" y2="97065"/>
                        <a14:backgroundMark x1="68562" y1="97715" x2="67882" y2="97484"/>
                        <a14:backgroundMark x1="67799" y1="97484" x2="63072" y2="95597"/>
                        <a14:backgroundMark x1="68531" y1="97776" x2="67799" y2="97484"/>
                        <a14:backgroundMark x1="66340" y1="95807" x2="58824" y2="93501"/>
                        <a14:backgroundMark x1="62092" y1="50943" x2="62092" y2="50943"/>
                        <a14:backgroundMark x1="67157" y1="48637" x2="67157" y2="48637"/>
                        <a14:backgroundMark x1="67157" y1="44864" x2="67157" y2="44864"/>
                        <a14:backgroundMark x1="66993" y1="42977" x2="66993" y2="42977"/>
                        <a14:backgroundMark x1="71732" y1="99371" x2="71732" y2="99371"/>
                        <a14:backgroundMark x1="71242" y1="97904" x2="71242" y2="97904"/>
                        <a14:backgroundMark x1="71569" y1="97904" x2="71569" y2="97904"/>
                        <a14:backgroundMark x1="71732" y1="97275" x2="71732" y2="97275"/>
                        <a14:backgroundMark x1="75327" y1="97065" x2="75654" y2="98532"/>
                        <a14:backgroundMark x1="67484" y1="97065" x2="70098" y2="99161"/>
                        <a14:backgroundMark x1="70915" y1="98323" x2="71732" y2="98113"/>
                        <a14:backgroundMark x1="71895" y1="98532" x2="71895" y2="98532"/>
                        <a14:backgroundMark x1="72222" y1="97904" x2="72222" y2="97904"/>
                        <a14:backgroundMark x1="72549" y1="97904" x2="72549" y2="97904"/>
                        <a14:backgroundMark x1="72549" y1="97904" x2="72549" y2="97904"/>
                        <a14:backgroundMark x1="72059" y1="97694" x2="72059" y2="97694"/>
                        <a14:backgroundMark x1="71895" y1="97484" x2="72549" y2="97694"/>
                        <a14:backgroundMark x1="72222" y1="98532" x2="73203" y2="9874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137981" y="1447398"/>
            <a:ext cx="5054019" cy="39391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033CFA-9D8D-5B67-7A49-A08C3AC212B1}"/>
              </a:ext>
            </a:extLst>
          </p:cNvPr>
          <p:cNvSpPr txBox="1"/>
          <p:nvPr/>
        </p:nvSpPr>
        <p:spPr>
          <a:xfrm>
            <a:off x="9401171" y="956800"/>
            <a:ext cx="2941113" cy="400110"/>
          </a:xfrm>
          <a:prstGeom prst="rect">
            <a:avLst/>
          </a:prstGeom>
          <a:noFill/>
        </p:spPr>
        <p:txBody>
          <a:bodyPr wrap="square" lIns="91440" tIns="45720" rIns="91440" bIns="45720" rtlCol="0" anchor="ctr">
            <a:spAutoFit/>
          </a:bodyPr>
          <a:lstStyle/>
          <a:p>
            <a:pPr algn="ctr"/>
            <a:r>
              <a:rPr lang="en-US" sz="2000" b="1">
                <a:ln>
                  <a:solidFill>
                    <a:srgbClr val="B49763"/>
                  </a:solidFill>
                </a:ln>
                <a:solidFill>
                  <a:srgbClr val="052843"/>
                </a:solidFill>
              </a:rPr>
              <a:t>Pedal Box</a:t>
            </a:r>
            <a:endParaRPr lang="en-US"/>
          </a:p>
        </p:txBody>
      </p:sp>
      <p:sp>
        <p:nvSpPr>
          <p:cNvPr id="10" name="TextBox 9">
            <a:extLst>
              <a:ext uri="{FF2B5EF4-FFF2-40B4-BE49-F238E27FC236}">
                <a16:creationId xmlns:a16="http://schemas.microsoft.com/office/drawing/2014/main" id="{72614156-8729-AA46-42FA-90569DFB19C3}"/>
              </a:ext>
            </a:extLst>
          </p:cNvPr>
          <p:cNvSpPr txBox="1"/>
          <p:nvPr/>
        </p:nvSpPr>
        <p:spPr>
          <a:xfrm>
            <a:off x="108796" y="882362"/>
            <a:ext cx="7172361" cy="5078313"/>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3600">
                <a:ln>
                  <a:solidFill>
                    <a:srgbClr val="B49763"/>
                  </a:solidFill>
                </a:ln>
                <a:solidFill>
                  <a:srgbClr val="052843"/>
                </a:solidFill>
              </a:rPr>
              <a:t>Custom two pedal setup was used to reduce complexity and weight</a:t>
            </a:r>
          </a:p>
          <a:p>
            <a:pPr marL="571500" indent="-571500">
              <a:buFont typeface="Arial" panose="020B0604020202020204" pitchFamily="34" charset="0"/>
              <a:buChar char="•"/>
            </a:pPr>
            <a:endParaRPr lang="en-US" sz="3600">
              <a:ln>
                <a:solidFill>
                  <a:srgbClr val="B49763"/>
                </a:solidFill>
              </a:ln>
              <a:solidFill>
                <a:srgbClr val="052843"/>
              </a:solidFill>
            </a:endParaRPr>
          </a:p>
          <a:p>
            <a:pPr marL="571500" indent="-571500">
              <a:buFont typeface="Arial" panose="020B0604020202020204" pitchFamily="34" charset="0"/>
              <a:buChar char="•"/>
            </a:pPr>
            <a:r>
              <a:rPr lang="en-US" sz="3600">
                <a:ln>
                  <a:solidFill>
                    <a:srgbClr val="B49763"/>
                  </a:solidFill>
                </a:ln>
                <a:solidFill>
                  <a:srgbClr val="052843"/>
                </a:solidFill>
              </a:rPr>
              <a:t>Simple Design for easy replacement and improvements</a:t>
            </a:r>
          </a:p>
          <a:p>
            <a:pPr marL="571500" indent="-571500">
              <a:buFont typeface="Arial" panose="020B0604020202020204" pitchFamily="34" charset="0"/>
              <a:buChar char="•"/>
            </a:pPr>
            <a:endParaRPr lang="en-US" sz="3600">
              <a:ln>
                <a:solidFill>
                  <a:srgbClr val="B49763"/>
                </a:solidFill>
              </a:ln>
              <a:solidFill>
                <a:srgbClr val="052843"/>
              </a:solidFill>
            </a:endParaRPr>
          </a:p>
          <a:p>
            <a:pPr marL="571500" indent="-571500">
              <a:buFont typeface="Arial" panose="020B0604020202020204" pitchFamily="34" charset="0"/>
              <a:buChar char="•"/>
            </a:pPr>
            <a:r>
              <a:rPr lang="en-US" sz="3600">
                <a:ln>
                  <a:solidFill>
                    <a:srgbClr val="B49763"/>
                  </a:solidFill>
                </a:ln>
                <a:solidFill>
                  <a:srgbClr val="052843"/>
                </a:solidFill>
              </a:rPr>
              <a:t>Uses quick pin system for easy adjustment of position</a:t>
            </a:r>
          </a:p>
        </p:txBody>
      </p:sp>
    </p:spTree>
    <p:extLst>
      <p:ext uri="{BB962C8B-B14F-4D97-AF65-F5344CB8AC3E}">
        <p14:creationId xmlns:p14="http://schemas.microsoft.com/office/powerpoint/2010/main" val="3509602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248C0-6F3F-99F6-42CB-6AA5E17AB1B6}"/>
            </a:ext>
          </a:extLst>
        </p:cNvPr>
        <p:cNvGrpSpPr/>
        <p:nvPr/>
      </p:nvGrpSpPr>
      <p:grpSpPr>
        <a:xfrm>
          <a:off x="0" y="0"/>
          <a:ext cx="0" cy="0"/>
          <a:chOff x="0" y="0"/>
          <a:chExt cx="0" cy="0"/>
        </a:xfrm>
      </p:grpSpPr>
      <p:grpSp>
        <p:nvGrpSpPr>
          <p:cNvPr id="31" name="Suspension">
            <a:extLst>
              <a:ext uri="{FF2B5EF4-FFF2-40B4-BE49-F238E27FC236}">
                <a16:creationId xmlns:a16="http://schemas.microsoft.com/office/drawing/2014/main" id="{355423EB-6C54-48ED-B639-924D58EA3241}"/>
              </a:ext>
            </a:extLst>
          </p:cNvPr>
          <p:cNvGrpSpPr/>
          <p:nvPr/>
        </p:nvGrpSpPr>
        <p:grpSpPr>
          <a:xfrm>
            <a:off x="-7022592" y="0"/>
            <a:ext cx="11224335" cy="6903720"/>
            <a:chOff x="332188" y="0"/>
            <a:chExt cx="11224335" cy="6903720"/>
          </a:xfrm>
        </p:grpSpPr>
        <p:grpSp>
          <p:nvGrpSpPr>
            <p:cNvPr id="32" name="A group">
              <a:extLst>
                <a:ext uri="{FF2B5EF4-FFF2-40B4-BE49-F238E27FC236}">
                  <a16:creationId xmlns:a16="http://schemas.microsoft.com/office/drawing/2014/main" id="{1AE6240D-AB5C-12EC-CD74-D0A978D66DA3}"/>
                </a:ext>
              </a:extLst>
            </p:cNvPr>
            <p:cNvGrpSpPr/>
            <p:nvPr/>
          </p:nvGrpSpPr>
          <p:grpSpPr>
            <a:xfrm>
              <a:off x="332188" y="0"/>
              <a:ext cx="11224335" cy="6903720"/>
              <a:chOff x="-6887688" y="0"/>
              <a:chExt cx="11224335" cy="6858000"/>
            </a:xfrm>
          </p:grpSpPr>
          <p:sp>
            <p:nvSpPr>
              <p:cNvPr id="45" name="Rectangle 44">
                <a:extLst>
                  <a:ext uri="{FF2B5EF4-FFF2-40B4-BE49-F238E27FC236}">
                    <a16:creationId xmlns:a16="http://schemas.microsoft.com/office/drawing/2014/main" id="{6135436F-D016-2B62-3416-DEA345479D11}"/>
                  </a:ext>
                </a:extLst>
              </p:cNvPr>
              <p:cNvSpPr/>
              <p:nvPr/>
            </p:nvSpPr>
            <p:spPr>
              <a:xfrm>
                <a:off x="-6887688" y="0"/>
                <a:ext cx="10538535" cy="6858000"/>
              </a:xfrm>
              <a:prstGeom prst="rect">
                <a:avLst/>
              </a:prstGeom>
              <a:solidFill>
                <a:srgbClr val="000E1A"/>
              </a:solidFill>
              <a:ln>
                <a:noFill/>
              </a:ln>
              <a:effectLst>
                <a:outerShdw blurRad="254000" dist="88900" algn="l" rotWithShape="0">
                  <a:prstClr val="black">
                    <a:alpha val="51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nvGrpSpPr>
              <p:cNvPr id="46" name="Group 45">
                <a:extLst>
                  <a:ext uri="{FF2B5EF4-FFF2-40B4-BE49-F238E27FC236}">
                    <a16:creationId xmlns:a16="http://schemas.microsoft.com/office/drawing/2014/main" id="{723D9D41-7FE1-B040-083B-84A45CB8DA64}"/>
                  </a:ext>
                </a:extLst>
              </p:cNvPr>
              <p:cNvGrpSpPr/>
              <p:nvPr/>
            </p:nvGrpSpPr>
            <p:grpSpPr>
              <a:xfrm>
                <a:off x="3650847" y="2754244"/>
                <a:ext cx="685800" cy="685800"/>
                <a:chOff x="3650847" y="2754244"/>
                <a:chExt cx="685800" cy="685800"/>
              </a:xfrm>
            </p:grpSpPr>
            <p:sp>
              <p:nvSpPr>
                <p:cNvPr id="47" name="Round Same Side Corner Rectangle 46">
                  <a:extLst>
                    <a:ext uri="{FF2B5EF4-FFF2-40B4-BE49-F238E27FC236}">
                      <a16:creationId xmlns:a16="http://schemas.microsoft.com/office/drawing/2014/main" id="{CE80CEFA-7898-FF88-20F9-602BB1FFEE44}"/>
                    </a:ext>
                  </a:extLst>
                </p:cNvPr>
                <p:cNvSpPr/>
                <p:nvPr/>
              </p:nvSpPr>
              <p:spPr>
                <a:xfrm rot="5400000">
                  <a:off x="3650847" y="2754244"/>
                  <a:ext cx="685800" cy="685800"/>
                </a:xfrm>
                <a:prstGeom prst="round2SameRect">
                  <a:avLst/>
                </a:prstGeom>
                <a:solidFill>
                  <a:srgbClr val="000E1A"/>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48" name="TextBox 47">
                  <a:extLst>
                    <a:ext uri="{FF2B5EF4-FFF2-40B4-BE49-F238E27FC236}">
                      <a16:creationId xmlns:a16="http://schemas.microsoft.com/office/drawing/2014/main" id="{1FB2B7BD-E9A4-255A-6CB2-E8A1DC271A33}"/>
                    </a:ext>
                  </a:extLst>
                </p:cNvPr>
                <p:cNvSpPr txBox="1"/>
                <p:nvPr/>
              </p:nvSpPr>
              <p:spPr>
                <a:xfrm>
                  <a:off x="3650847" y="2768458"/>
                  <a:ext cx="685800" cy="646331"/>
                </a:xfrm>
                <a:prstGeom prst="rect">
                  <a:avLst/>
                </a:prstGeom>
                <a:noFill/>
              </p:spPr>
              <p:txBody>
                <a:bodyPr wrap="square" rtlCol="0" anchor="ctr">
                  <a:spAutoFit/>
                </a:bodyPr>
                <a:lstStyle/>
                <a:p>
                  <a:pPr algn="ctr"/>
                  <a:r>
                    <a:rPr lang="en-US" sz="3600" b="1">
                      <a:solidFill>
                        <a:schemeClr val="bg1"/>
                      </a:solidFill>
                    </a:rPr>
                    <a:t>A</a:t>
                  </a:r>
                </a:p>
              </p:txBody>
            </p:sp>
          </p:grpSp>
        </p:grpSp>
        <p:sp>
          <p:nvSpPr>
            <p:cNvPr id="33" name="TextBox 32">
              <a:extLst>
                <a:ext uri="{FF2B5EF4-FFF2-40B4-BE49-F238E27FC236}">
                  <a16:creationId xmlns:a16="http://schemas.microsoft.com/office/drawing/2014/main" id="{365E248D-32A9-E094-C24B-D79A51695D04}"/>
                </a:ext>
              </a:extLst>
            </p:cNvPr>
            <p:cNvSpPr txBox="1"/>
            <p:nvPr/>
          </p:nvSpPr>
          <p:spPr>
            <a:xfrm>
              <a:off x="3845545" y="3995253"/>
              <a:ext cx="6285053" cy="2044867"/>
            </a:xfrm>
            <a:prstGeom prst="rect">
              <a:avLst/>
            </a:prstGeom>
            <a:noFill/>
          </p:spPr>
          <p:txBody>
            <a:bodyPr wrap="square" lIns="91440" tIns="45720" rIns="91440" bIns="45720" rtlCol="0" anchor="t">
              <a:spAutoFit/>
            </a:bodyPr>
            <a:lstStyle/>
            <a:p>
              <a:r>
                <a:rPr lang="en-US">
                  <a:solidFill>
                    <a:schemeClr val="bg1"/>
                  </a:solidFill>
                </a:rPr>
                <a:t>Control Arms: Welded steel tubing with pressed in and bonded spherical bearings.</a:t>
              </a:r>
            </a:p>
            <a:p>
              <a:r>
                <a:rPr lang="en-US">
                  <a:solidFill>
                    <a:schemeClr val="bg1"/>
                  </a:solidFill>
                </a:rPr>
                <a:t>Pushrods: Carbon fiber tube with bonded in threaded inserts and rod ends.</a:t>
              </a:r>
            </a:p>
            <a:p>
              <a:r>
                <a:rPr lang="en-US">
                  <a:solidFill>
                    <a:schemeClr val="bg1"/>
                  </a:solidFill>
                </a:rPr>
                <a:t>Rocker: Metal 3D printed – 17-4 Stainless Steel</a:t>
              </a:r>
            </a:p>
            <a:p>
              <a:r>
                <a:rPr lang="en-US">
                  <a:solidFill>
                    <a:schemeClr val="bg1"/>
                  </a:solidFill>
                </a:rPr>
                <a:t>Anti-Roll: Steel tubing with waterjet made brackets welded together with standard swivel links.</a:t>
              </a:r>
            </a:p>
          </p:txBody>
        </p:sp>
        <p:sp>
          <p:nvSpPr>
            <p:cNvPr id="34" name="TextBox 33">
              <a:extLst>
                <a:ext uri="{FF2B5EF4-FFF2-40B4-BE49-F238E27FC236}">
                  <a16:creationId xmlns:a16="http://schemas.microsoft.com/office/drawing/2014/main" id="{D55128DB-C208-C8B3-F88C-C0BCCEF689E1}"/>
                </a:ext>
              </a:extLst>
            </p:cNvPr>
            <p:cNvSpPr txBox="1"/>
            <p:nvPr/>
          </p:nvSpPr>
          <p:spPr>
            <a:xfrm>
              <a:off x="5234506" y="406647"/>
              <a:ext cx="3507130" cy="836537"/>
            </a:xfrm>
            <a:prstGeom prst="rect">
              <a:avLst/>
            </a:prstGeom>
            <a:noFill/>
          </p:spPr>
          <p:txBody>
            <a:bodyPr wrap="square" lIns="91440" tIns="45720" rIns="91440" bIns="45720" rtlCol="0" anchor="t">
              <a:spAutoFit/>
            </a:bodyPr>
            <a:lstStyle/>
            <a:p>
              <a:r>
                <a:rPr lang="en-US" sz="4800" b="1">
                  <a:solidFill>
                    <a:schemeClr val="bg1"/>
                  </a:solidFill>
                </a:rPr>
                <a:t>Suspension</a:t>
              </a:r>
            </a:p>
          </p:txBody>
        </p:sp>
        <p:sp>
          <p:nvSpPr>
            <p:cNvPr id="35" name="TextBox 34">
              <a:extLst>
                <a:ext uri="{FF2B5EF4-FFF2-40B4-BE49-F238E27FC236}">
                  <a16:creationId xmlns:a16="http://schemas.microsoft.com/office/drawing/2014/main" id="{5826FFC3-06BE-B6AB-7141-D7272575BC3B}"/>
                </a:ext>
              </a:extLst>
            </p:cNvPr>
            <p:cNvSpPr txBox="1"/>
            <p:nvPr/>
          </p:nvSpPr>
          <p:spPr>
            <a:xfrm>
              <a:off x="3786620" y="2705326"/>
              <a:ext cx="1405053"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Wishbones</a:t>
              </a:r>
            </a:p>
          </p:txBody>
        </p:sp>
        <p:sp>
          <p:nvSpPr>
            <p:cNvPr id="36" name="TextBox 35">
              <a:extLst>
                <a:ext uri="{FF2B5EF4-FFF2-40B4-BE49-F238E27FC236}">
                  <a16:creationId xmlns:a16="http://schemas.microsoft.com/office/drawing/2014/main" id="{9BE7E9F5-DF02-FF89-6410-870ADF0C7808}"/>
                </a:ext>
              </a:extLst>
            </p:cNvPr>
            <p:cNvSpPr txBox="1"/>
            <p:nvPr/>
          </p:nvSpPr>
          <p:spPr>
            <a:xfrm>
              <a:off x="5081568" y="2702497"/>
              <a:ext cx="90944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chemeClr val="bg1"/>
                  </a:solidFill>
                </a:rPr>
                <a:t>Rocker</a:t>
              </a:r>
            </a:p>
          </p:txBody>
        </p:sp>
        <p:sp>
          <p:nvSpPr>
            <p:cNvPr id="37" name="TextBox 36">
              <a:extLst>
                <a:ext uri="{FF2B5EF4-FFF2-40B4-BE49-F238E27FC236}">
                  <a16:creationId xmlns:a16="http://schemas.microsoft.com/office/drawing/2014/main" id="{236BC426-7FD9-5916-33A0-429EF327D7BE}"/>
                </a:ext>
              </a:extLst>
            </p:cNvPr>
            <p:cNvSpPr txBox="1"/>
            <p:nvPr/>
          </p:nvSpPr>
          <p:spPr>
            <a:xfrm>
              <a:off x="8326720" y="2709147"/>
              <a:ext cx="138646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Anti-Roll Bar</a:t>
              </a:r>
            </a:p>
          </p:txBody>
        </p:sp>
        <p:sp>
          <p:nvSpPr>
            <p:cNvPr id="38" name="TextBox 37">
              <a:extLst>
                <a:ext uri="{FF2B5EF4-FFF2-40B4-BE49-F238E27FC236}">
                  <a16:creationId xmlns:a16="http://schemas.microsoft.com/office/drawing/2014/main" id="{72DE5A19-23FC-26AD-BF6E-D1ABE7C3E09E}"/>
                </a:ext>
              </a:extLst>
            </p:cNvPr>
            <p:cNvSpPr txBox="1"/>
            <p:nvPr/>
          </p:nvSpPr>
          <p:spPr>
            <a:xfrm>
              <a:off x="3885202" y="3663305"/>
              <a:ext cx="102095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chemeClr val="bg1"/>
                  </a:solidFill>
                </a:rPr>
                <a:t>Pushrod</a:t>
              </a:r>
            </a:p>
          </p:txBody>
        </p:sp>
        <p:sp>
          <p:nvSpPr>
            <p:cNvPr id="39" name="TextBox 38">
              <a:extLst>
                <a:ext uri="{FF2B5EF4-FFF2-40B4-BE49-F238E27FC236}">
                  <a16:creationId xmlns:a16="http://schemas.microsoft.com/office/drawing/2014/main" id="{84FE8AC3-212A-FC2E-7519-FBCE66623535}"/>
                </a:ext>
              </a:extLst>
            </p:cNvPr>
            <p:cNvSpPr txBox="1"/>
            <p:nvPr/>
          </p:nvSpPr>
          <p:spPr>
            <a:xfrm>
              <a:off x="6763243" y="2700765"/>
              <a:ext cx="147939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Anti Roll Link</a:t>
              </a:r>
            </a:p>
          </p:txBody>
        </p:sp>
        <p:pic>
          <p:nvPicPr>
            <p:cNvPr id="40" name="Picture 39">
              <a:extLst>
                <a:ext uri="{FF2B5EF4-FFF2-40B4-BE49-F238E27FC236}">
                  <a16:creationId xmlns:a16="http://schemas.microsoft.com/office/drawing/2014/main" id="{08EF1F5C-0356-8FDF-413E-EA0B204E944E}"/>
                </a:ext>
              </a:extLst>
            </p:cNvPr>
            <p:cNvPicPr>
              <a:picLocks noChangeAspect="1"/>
            </p:cNvPicPr>
            <p:nvPr/>
          </p:nvPicPr>
          <p:blipFill>
            <a:blip r:embed="rId2"/>
            <a:stretch>
              <a:fillRect/>
            </a:stretch>
          </p:blipFill>
          <p:spPr>
            <a:xfrm>
              <a:off x="2774462" y="1325027"/>
              <a:ext cx="2709334" cy="1433485"/>
            </a:xfrm>
            <a:prstGeom prst="rect">
              <a:avLst/>
            </a:prstGeom>
          </p:spPr>
        </p:pic>
        <p:pic>
          <p:nvPicPr>
            <p:cNvPr id="41" name="Picture 40" descr="A grey metal object with holes&#10;&#10;AI-generated content may be incorrect.">
              <a:extLst>
                <a:ext uri="{FF2B5EF4-FFF2-40B4-BE49-F238E27FC236}">
                  <a16:creationId xmlns:a16="http://schemas.microsoft.com/office/drawing/2014/main" id="{C86ACC12-0ADF-BE6B-1E83-29EFEEA2D326}"/>
                </a:ext>
              </a:extLst>
            </p:cNvPr>
            <p:cNvPicPr>
              <a:picLocks noChangeAspect="1"/>
            </p:cNvPicPr>
            <p:nvPr/>
          </p:nvPicPr>
          <p:blipFill>
            <a:blip r:embed="rId3"/>
            <a:stretch>
              <a:fillRect/>
            </a:stretch>
          </p:blipFill>
          <p:spPr>
            <a:xfrm>
              <a:off x="4044462" y="1253386"/>
              <a:ext cx="3048000" cy="1583280"/>
            </a:xfrm>
            <a:prstGeom prst="rect">
              <a:avLst/>
            </a:prstGeom>
          </p:spPr>
        </p:pic>
        <p:pic>
          <p:nvPicPr>
            <p:cNvPr id="42" name="Picture 41">
              <a:extLst>
                <a:ext uri="{FF2B5EF4-FFF2-40B4-BE49-F238E27FC236}">
                  <a16:creationId xmlns:a16="http://schemas.microsoft.com/office/drawing/2014/main" id="{C7004A14-A96C-C96A-E85D-D97343D0716C}"/>
                </a:ext>
              </a:extLst>
            </p:cNvPr>
            <p:cNvPicPr>
              <a:picLocks noChangeAspect="1"/>
            </p:cNvPicPr>
            <p:nvPr/>
          </p:nvPicPr>
          <p:blipFill>
            <a:blip r:embed="rId4">
              <a:alphaModFix amt="0"/>
            </a:blip>
            <a:stretch>
              <a:fillRect/>
            </a:stretch>
          </p:blipFill>
          <p:spPr>
            <a:xfrm>
              <a:off x="7398565" y="1255221"/>
              <a:ext cx="3764411" cy="1963863"/>
            </a:xfrm>
            <a:prstGeom prst="rect">
              <a:avLst/>
            </a:prstGeom>
          </p:spPr>
        </p:pic>
        <p:pic>
          <p:nvPicPr>
            <p:cNvPr id="43" name="Picture 42" descr="A close-up of a tool&#10;&#10;AI-generated content may be incorrect.">
              <a:extLst>
                <a:ext uri="{FF2B5EF4-FFF2-40B4-BE49-F238E27FC236}">
                  <a16:creationId xmlns:a16="http://schemas.microsoft.com/office/drawing/2014/main" id="{2AC7F575-A99B-FBDF-3CC4-2F46230470AA}"/>
                </a:ext>
              </a:extLst>
            </p:cNvPr>
            <p:cNvPicPr>
              <a:picLocks noChangeAspect="1"/>
            </p:cNvPicPr>
            <p:nvPr/>
          </p:nvPicPr>
          <p:blipFill>
            <a:blip r:embed="rId5"/>
            <a:stretch>
              <a:fillRect/>
            </a:stretch>
          </p:blipFill>
          <p:spPr>
            <a:xfrm flipH="1">
              <a:off x="6297898" y="1789273"/>
              <a:ext cx="1738923" cy="895761"/>
            </a:xfrm>
            <a:prstGeom prst="rect">
              <a:avLst/>
            </a:prstGeom>
          </p:spPr>
        </p:pic>
        <p:pic>
          <p:nvPicPr>
            <p:cNvPr id="44" name="Picture 43">
              <a:extLst>
                <a:ext uri="{FF2B5EF4-FFF2-40B4-BE49-F238E27FC236}">
                  <a16:creationId xmlns:a16="http://schemas.microsoft.com/office/drawing/2014/main" id="{24299C33-9000-5BAA-546B-2BF165CF628C}"/>
                </a:ext>
              </a:extLst>
            </p:cNvPr>
            <p:cNvPicPr>
              <a:picLocks noChangeAspect="1"/>
            </p:cNvPicPr>
            <p:nvPr/>
          </p:nvPicPr>
          <p:blipFill>
            <a:blip r:embed="rId6"/>
            <a:stretch>
              <a:fillRect/>
            </a:stretch>
          </p:blipFill>
          <p:spPr>
            <a:xfrm rot="-2400000">
              <a:off x="3204308" y="1513899"/>
              <a:ext cx="7092462" cy="3660870"/>
            </a:xfrm>
            <a:prstGeom prst="rect">
              <a:avLst/>
            </a:prstGeom>
          </p:spPr>
        </p:pic>
      </p:grpSp>
      <p:grpSp>
        <p:nvGrpSpPr>
          <p:cNvPr id="21" name="Chassis">
            <a:extLst>
              <a:ext uri="{FF2B5EF4-FFF2-40B4-BE49-F238E27FC236}">
                <a16:creationId xmlns:a16="http://schemas.microsoft.com/office/drawing/2014/main" id="{89745BD8-7B84-A372-5E75-725B7A80A0E1}"/>
              </a:ext>
            </a:extLst>
          </p:cNvPr>
          <p:cNvGrpSpPr/>
          <p:nvPr/>
        </p:nvGrpSpPr>
        <p:grpSpPr>
          <a:xfrm>
            <a:off x="-9665208" y="0"/>
            <a:ext cx="13005633" cy="6903720"/>
            <a:chOff x="-2275884" y="0"/>
            <a:chExt cx="13005633" cy="6903720"/>
          </a:xfrm>
        </p:grpSpPr>
        <p:sp>
          <p:nvSpPr>
            <p:cNvPr id="24" name="B rec">
              <a:extLst>
                <a:ext uri="{FF2B5EF4-FFF2-40B4-BE49-F238E27FC236}">
                  <a16:creationId xmlns:a16="http://schemas.microsoft.com/office/drawing/2014/main" id="{B9BBF716-9F1D-B965-4E06-C23CF774405A}"/>
                </a:ext>
              </a:extLst>
            </p:cNvPr>
            <p:cNvSpPr/>
            <p:nvPr/>
          </p:nvSpPr>
          <p:spPr>
            <a:xfrm>
              <a:off x="-2275884" y="0"/>
              <a:ext cx="12319834" cy="6903720"/>
            </a:xfrm>
            <a:prstGeom prst="rect">
              <a:avLst/>
            </a:prstGeom>
            <a:solidFill>
              <a:srgbClr val="0528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 tab">
              <a:extLst>
                <a:ext uri="{FF2B5EF4-FFF2-40B4-BE49-F238E27FC236}">
                  <a16:creationId xmlns:a16="http://schemas.microsoft.com/office/drawing/2014/main" id="{50926B20-8BC4-B4B5-0A1B-AABBB808FE8D}"/>
                </a:ext>
              </a:extLst>
            </p:cNvPr>
            <p:cNvSpPr/>
            <p:nvPr/>
          </p:nvSpPr>
          <p:spPr>
            <a:xfrm rot="5400000">
              <a:off x="10041663" y="2122133"/>
              <a:ext cx="690372" cy="685800"/>
            </a:xfrm>
            <a:prstGeom prst="round2SameRect">
              <a:avLst/>
            </a:prstGeom>
            <a:solidFill>
              <a:srgbClr val="04274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26" name="B">
              <a:extLst>
                <a:ext uri="{FF2B5EF4-FFF2-40B4-BE49-F238E27FC236}">
                  <a16:creationId xmlns:a16="http://schemas.microsoft.com/office/drawing/2014/main" id="{EC4F124D-1110-9F17-09F7-26689C34BED2}"/>
                </a:ext>
              </a:extLst>
            </p:cNvPr>
            <p:cNvSpPr txBox="1"/>
            <p:nvPr/>
          </p:nvSpPr>
          <p:spPr>
            <a:xfrm>
              <a:off x="10043949" y="2110851"/>
              <a:ext cx="685800" cy="650640"/>
            </a:xfrm>
            <a:prstGeom prst="rect">
              <a:avLst/>
            </a:prstGeom>
            <a:noFill/>
          </p:spPr>
          <p:txBody>
            <a:bodyPr wrap="square" rtlCol="0" anchor="ctr">
              <a:spAutoFit/>
            </a:bodyPr>
            <a:lstStyle/>
            <a:p>
              <a:pPr algn="ctr"/>
              <a:r>
                <a:rPr lang="en-US" sz="3600" b="1">
                  <a:solidFill>
                    <a:srgbClr val="000E1A"/>
                  </a:solidFill>
                </a:rPr>
                <a:t>B</a:t>
              </a:r>
            </a:p>
          </p:txBody>
        </p:sp>
        <p:sp>
          <p:nvSpPr>
            <p:cNvPr id="27" name="Cha des">
              <a:extLst>
                <a:ext uri="{FF2B5EF4-FFF2-40B4-BE49-F238E27FC236}">
                  <a16:creationId xmlns:a16="http://schemas.microsoft.com/office/drawing/2014/main" id="{D7DA7648-3B47-B64D-C09D-30E981142521}"/>
                </a:ext>
              </a:extLst>
            </p:cNvPr>
            <p:cNvSpPr txBox="1"/>
            <p:nvPr/>
          </p:nvSpPr>
          <p:spPr>
            <a:xfrm>
              <a:off x="2996549" y="5209077"/>
              <a:ext cx="5068903" cy="646331"/>
            </a:xfrm>
            <a:prstGeom prst="rect">
              <a:avLst/>
            </a:prstGeom>
            <a:noFill/>
          </p:spPr>
          <p:txBody>
            <a:bodyPr wrap="square" lIns="91440" tIns="45720" rIns="91440" bIns="45720" rtlCol="0" anchor="t">
              <a:spAutoFit/>
            </a:bodyPr>
            <a:lstStyle/>
            <a:p>
              <a:pPr algn="ctr"/>
              <a:r>
                <a:rPr lang="en-US">
                  <a:solidFill>
                    <a:schemeClr val="bg1"/>
                  </a:solidFill>
                </a:rPr>
                <a:t>Cut and bent 1020 Carbon Steel tubing jigged and professionally welded.</a:t>
              </a:r>
            </a:p>
          </p:txBody>
        </p:sp>
        <p:sp>
          <p:nvSpPr>
            <p:cNvPr id="28" name="Chassis">
              <a:extLst>
                <a:ext uri="{FF2B5EF4-FFF2-40B4-BE49-F238E27FC236}">
                  <a16:creationId xmlns:a16="http://schemas.microsoft.com/office/drawing/2014/main" id="{2407E3FB-60C7-265C-3DB4-F6E78FC7E793}"/>
                </a:ext>
              </a:extLst>
            </p:cNvPr>
            <p:cNvSpPr txBox="1"/>
            <p:nvPr/>
          </p:nvSpPr>
          <p:spPr>
            <a:xfrm>
              <a:off x="4126393" y="582298"/>
              <a:ext cx="3507130" cy="836537"/>
            </a:xfrm>
            <a:prstGeom prst="rect">
              <a:avLst/>
            </a:prstGeom>
            <a:noFill/>
          </p:spPr>
          <p:txBody>
            <a:bodyPr wrap="square" rtlCol="0">
              <a:spAutoFit/>
            </a:bodyPr>
            <a:lstStyle/>
            <a:p>
              <a:r>
                <a:rPr lang="en-US" sz="4800" b="1">
                  <a:solidFill>
                    <a:schemeClr val="bg1"/>
                  </a:solidFill>
                </a:rPr>
                <a:t>Chassis</a:t>
              </a:r>
            </a:p>
          </p:txBody>
        </p:sp>
        <p:pic>
          <p:nvPicPr>
            <p:cNvPr id="29" name="Picture 28" descr="A metal frame with a grey object on it&#10;&#10;AI-generated content may be incorrect.">
              <a:extLst>
                <a:ext uri="{FF2B5EF4-FFF2-40B4-BE49-F238E27FC236}">
                  <a16:creationId xmlns:a16="http://schemas.microsoft.com/office/drawing/2014/main" id="{3B7BC1F8-1199-F723-6124-0D9BDD9F10E6}"/>
                </a:ext>
              </a:extLst>
            </p:cNvPr>
            <p:cNvPicPr>
              <a:picLocks noChangeAspect="1"/>
            </p:cNvPicPr>
            <p:nvPr/>
          </p:nvPicPr>
          <p:blipFill>
            <a:blip r:embed="rId7">
              <a:extLst>
                <a:ext uri="{28A0092B-C50C-407E-A947-70E740481C1C}">
                  <a14:useLocalDpi xmlns:a14="http://schemas.microsoft.com/office/drawing/2010/main" val="0"/>
                </a:ext>
              </a:extLst>
            </a:blip>
            <a:srcRect l="22288" t="10794" r="28803" b="3512"/>
            <a:stretch>
              <a:fillRect/>
            </a:stretch>
          </p:blipFill>
          <p:spPr>
            <a:xfrm>
              <a:off x="3121635" y="1012888"/>
              <a:ext cx="4882219" cy="4930163"/>
            </a:xfrm>
            <a:prstGeom prst="rect">
              <a:avLst/>
            </a:prstGeom>
          </p:spPr>
        </p:pic>
      </p:grpSp>
      <p:grpSp>
        <p:nvGrpSpPr>
          <p:cNvPr id="55" name="Steering">
            <a:extLst>
              <a:ext uri="{FF2B5EF4-FFF2-40B4-BE49-F238E27FC236}">
                <a16:creationId xmlns:a16="http://schemas.microsoft.com/office/drawing/2014/main" id="{95768AF4-EA73-B77A-11F4-FEB29B4D5BA6}"/>
              </a:ext>
            </a:extLst>
          </p:cNvPr>
          <p:cNvGrpSpPr/>
          <p:nvPr/>
        </p:nvGrpSpPr>
        <p:grpSpPr>
          <a:xfrm>
            <a:off x="-11383682" y="0"/>
            <a:ext cx="13920033" cy="6903720"/>
            <a:chOff x="-4278032" y="-11575"/>
            <a:chExt cx="13920033" cy="6858000"/>
          </a:xfrm>
        </p:grpSpPr>
        <p:grpSp>
          <p:nvGrpSpPr>
            <p:cNvPr id="56" name="C box">
              <a:extLst>
                <a:ext uri="{FF2B5EF4-FFF2-40B4-BE49-F238E27FC236}">
                  <a16:creationId xmlns:a16="http://schemas.microsoft.com/office/drawing/2014/main" id="{9711DC1B-7A55-B6C2-694C-0EF86D166D2A}"/>
                </a:ext>
              </a:extLst>
            </p:cNvPr>
            <p:cNvGrpSpPr/>
            <p:nvPr/>
          </p:nvGrpSpPr>
          <p:grpSpPr>
            <a:xfrm>
              <a:off x="-4278032" y="-11575"/>
              <a:ext cx="13920033" cy="6858000"/>
              <a:chOff x="-11412186" y="0"/>
              <a:chExt cx="13920033" cy="6858000"/>
            </a:xfrm>
            <a:effectLst>
              <a:outerShdw blurRad="254000" dist="88900" algn="l" rotWithShape="0">
                <a:prstClr val="black">
                  <a:alpha val="51000"/>
                </a:prstClr>
              </a:outerShdw>
            </a:effectLst>
          </p:grpSpPr>
          <p:sp>
            <p:nvSpPr>
              <p:cNvPr id="64" name="Rectangle 63">
                <a:extLst>
                  <a:ext uri="{FF2B5EF4-FFF2-40B4-BE49-F238E27FC236}">
                    <a16:creationId xmlns:a16="http://schemas.microsoft.com/office/drawing/2014/main" id="{75AEB14D-C911-1557-E57F-360D7DA06AF9}"/>
                  </a:ext>
                </a:extLst>
              </p:cNvPr>
              <p:cNvSpPr/>
              <p:nvPr/>
            </p:nvSpPr>
            <p:spPr>
              <a:xfrm>
                <a:off x="-11412186" y="0"/>
                <a:ext cx="13234234" cy="6858000"/>
              </a:xfrm>
              <a:prstGeom prst="rect">
                <a:avLst/>
              </a:prstGeom>
              <a:solidFill>
                <a:srgbClr val="2F4C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9DB77F5C-0E75-3C47-5285-57547B639732}"/>
                  </a:ext>
                </a:extLst>
              </p:cNvPr>
              <p:cNvGrpSpPr/>
              <p:nvPr/>
            </p:nvGrpSpPr>
            <p:grpSpPr>
              <a:xfrm>
                <a:off x="1822047" y="1396858"/>
                <a:ext cx="685800" cy="685800"/>
                <a:chOff x="3650847" y="2754244"/>
                <a:chExt cx="685800" cy="685800"/>
              </a:xfrm>
            </p:grpSpPr>
            <p:sp>
              <p:nvSpPr>
                <p:cNvPr id="66" name="Round Same Side Corner Rectangle 65">
                  <a:extLst>
                    <a:ext uri="{FF2B5EF4-FFF2-40B4-BE49-F238E27FC236}">
                      <a16:creationId xmlns:a16="http://schemas.microsoft.com/office/drawing/2014/main" id="{BDD3542F-8C4F-68B4-B00D-113C00B0D378}"/>
                    </a:ext>
                  </a:extLst>
                </p:cNvPr>
                <p:cNvSpPr/>
                <p:nvPr/>
              </p:nvSpPr>
              <p:spPr>
                <a:xfrm rot="5400000">
                  <a:off x="3650847" y="2754244"/>
                  <a:ext cx="685800" cy="685800"/>
                </a:xfrm>
                <a:prstGeom prst="round2SameRect">
                  <a:avLst/>
                </a:prstGeom>
                <a:solidFill>
                  <a:srgbClr val="2F4C6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67" name="TextBox 66">
                  <a:extLst>
                    <a:ext uri="{FF2B5EF4-FFF2-40B4-BE49-F238E27FC236}">
                      <a16:creationId xmlns:a16="http://schemas.microsoft.com/office/drawing/2014/main" id="{996765CB-2A80-9209-A72C-240A926928BC}"/>
                    </a:ext>
                  </a:extLst>
                </p:cNvPr>
                <p:cNvSpPr txBox="1"/>
                <p:nvPr/>
              </p:nvSpPr>
              <p:spPr>
                <a:xfrm>
                  <a:off x="3650847" y="2768458"/>
                  <a:ext cx="685800" cy="646331"/>
                </a:xfrm>
                <a:prstGeom prst="rect">
                  <a:avLst/>
                </a:prstGeom>
                <a:noFill/>
              </p:spPr>
              <p:txBody>
                <a:bodyPr wrap="square" rtlCol="0" anchor="ctr">
                  <a:spAutoFit/>
                </a:bodyPr>
                <a:lstStyle/>
                <a:p>
                  <a:pPr algn="ctr"/>
                  <a:r>
                    <a:rPr lang="en-US" sz="3600" b="1">
                      <a:solidFill>
                        <a:srgbClr val="042743"/>
                      </a:solidFill>
                    </a:rPr>
                    <a:t>C</a:t>
                  </a:r>
                </a:p>
              </p:txBody>
            </p:sp>
          </p:grpSp>
        </p:grpSp>
        <p:sp>
          <p:nvSpPr>
            <p:cNvPr id="57" name="TextBox 56">
              <a:extLst>
                <a:ext uri="{FF2B5EF4-FFF2-40B4-BE49-F238E27FC236}">
                  <a16:creationId xmlns:a16="http://schemas.microsoft.com/office/drawing/2014/main" id="{14A1A0BE-8DCB-EB40-7807-E4940694CFD7}"/>
                </a:ext>
              </a:extLst>
            </p:cNvPr>
            <p:cNvSpPr txBox="1"/>
            <p:nvPr/>
          </p:nvSpPr>
          <p:spPr>
            <a:xfrm>
              <a:off x="1765422" y="4120663"/>
              <a:ext cx="6285053" cy="1754326"/>
            </a:xfrm>
            <a:prstGeom prst="rect">
              <a:avLst/>
            </a:prstGeom>
            <a:noFill/>
          </p:spPr>
          <p:txBody>
            <a:bodyPr wrap="square" lIns="91440" tIns="45720" rIns="91440" bIns="45720" rtlCol="0" anchor="t">
              <a:spAutoFit/>
            </a:bodyPr>
            <a:lstStyle/>
            <a:p>
              <a:r>
                <a:rPr lang="en-US">
                  <a:solidFill>
                    <a:schemeClr val="bg1"/>
                  </a:solidFill>
                </a:rPr>
                <a:t>Steering Rack Mounting Plate: Foam/ Carbon Fiber Sandwich plate</a:t>
              </a:r>
            </a:p>
            <a:p>
              <a:r>
                <a:rPr lang="en-US">
                  <a:solidFill>
                    <a:schemeClr val="bg1"/>
                  </a:solidFill>
                </a:rPr>
                <a:t>Steering column support: Cut, notched, and welded 1020 carbon steel.</a:t>
              </a:r>
            </a:p>
            <a:p>
              <a:r>
                <a:rPr lang="en-US">
                  <a:solidFill>
                    <a:schemeClr val="bg1"/>
                  </a:solidFill>
                </a:rPr>
                <a:t>Steering wheel: Modular Carbon fiber steering wheel made with a CNC aluminum mold.</a:t>
              </a:r>
            </a:p>
          </p:txBody>
        </p:sp>
        <p:sp>
          <p:nvSpPr>
            <p:cNvPr id="58" name="TextBox 57">
              <a:extLst>
                <a:ext uri="{FF2B5EF4-FFF2-40B4-BE49-F238E27FC236}">
                  <a16:creationId xmlns:a16="http://schemas.microsoft.com/office/drawing/2014/main" id="{97E8A30C-8B9B-3B74-3D5A-049A9A1727B0}"/>
                </a:ext>
              </a:extLst>
            </p:cNvPr>
            <p:cNvSpPr txBox="1"/>
            <p:nvPr/>
          </p:nvSpPr>
          <p:spPr>
            <a:xfrm>
              <a:off x="3154383" y="555823"/>
              <a:ext cx="3507130" cy="830997"/>
            </a:xfrm>
            <a:prstGeom prst="rect">
              <a:avLst/>
            </a:prstGeom>
            <a:noFill/>
          </p:spPr>
          <p:txBody>
            <a:bodyPr wrap="square" rtlCol="0">
              <a:spAutoFit/>
            </a:bodyPr>
            <a:lstStyle/>
            <a:p>
              <a:r>
                <a:rPr lang="en-US" sz="4800" b="1">
                  <a:solidFill>
                    <a:schemeClr val="bg1"/>
                  </a:solidFill>
                </a:rPr>
                <a:t>Steering</a:t>
              </a:r>
            </a:p>
          </p:txBody>
        </p:sp>
        <p:pic>
          <p:nvPicPr>
            <p:cNvPr id="59" name="Picture 58" descr="A grey rectangular object with a round hole&#10;&#10;AI-generated content may be incorrect.">
              <a:extLst>
                <a:ext uri="{FF2B5EF4-FFF2-40B4-BE49-F238E27FC236}">
                  <a16:creationId xmlns:a16="http://schemas.microsoft.com/office/drawing/2014/main" id="{E393984E-63BF-D297-349D-C7DB4B1F5F8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796" b="89815" l="2556" r="92412">
                          <a14:foregroundMark x1="6390" y1="41204" x2="7188" y2="53704"/>
                          <a14:foregroundMark x1="2556" y1="71759" x2="3115" y2="41204"/>
                          <a14:foregroundMark x1="91294" y1="32870" x2="92412" y2="36574"/>
                        </a14:backgroundRemoval>
                      </a14:imgEffect>
                    </a14:imgLayer>
                  </a14:imgProps>
                </a:ext>
              </a:extLst>
            </a:blip>
            <a:stretch>
              <a:fillRect/>
            </a:stretch>
          </p:blipFill>
          <p:spPr>
            <a:xfrm>
              <a:off x="1870160" y="1305764"/>
              <a:ext cx="6179409" cy="1013941"/>
            </a:xfrm>
            <a:prstGeom prst="rect">
              <a:avLst/>
            </a:prstGeom>
          </p:spPr>
        </p:pic>
        <p:pic>
          <p:nvPicPr>
            <p:cNvPr id="60" name="Picture 59" descr="A black object with a circle&#10;&#10;AI-generated content may be incorrect.">
              <a:extLst>
                <a:ext uri="{FF2B5EF4-FFF2-40B4-BE49-F238E27FC236}">
                  <a16:creationId xmlns:a16="http://schemas.microsoft.com/office/drawing/2014/main" id="{B8079BF9-7153-49F7-B965-1B7D474940BC}"/>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688" b="89978" l="8081" r="94192">
                          <a14:foregroundMark x1="94318" y1="14254" x2="91035" y2="16815"/>
                          <a14:foregroundMark x1="10985" y1="13252" x2="8207" y2="10134"/>
                          <a14:foregroundMark x1="86995" y1="9688" x2="86995" y2="9688"/>
                        </a14:backgroundRemoval>
                      </a14:imgEffect>
                    </a14:imgLayer>
                  </a14:imgProps>
                </a:ext>
              </a:extLst>
            </a:blip>
            <a:stretch>
              <a:fillRect/>
            </a:stretch>
          </p:blipFill>
          <p:spPr>
            <a:xfrm>
              <a:off x="2949225" y="2371202"/>
              <a:ext cx="1352914" cy="1482813"/>
            </a:xfrm>
            <a:prstGeom prst="rect">
              <a:avLst/>
            </a:prstGeom>
          </p:spPr>
        </p:pic>
        <p:pic>
          <p:nvPicPr>
            <p:cNvPr id="61" name="Picture 60">
              <a:extLst>
                <a:ext uri="{FF2B5EF4-FFF2-40B4-BE49-F238E27FC236}">
                  <a16:creationId xmlns:a16="http://schemas.microsoft.com/office/drawing/2014/main" id="{D1536395-6FD3-D9D2-A869-5BBBAD138E1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726" b="94241" l="7574" r="90296">
                          <a14:foregroundMark x1="12899" y1="26353" x2="14793" y2="73647"/>
                          <a14:foregroundMark x1="14793" y1="73647" x2="21775" y2="89180"/>
                          <a14:foregroundMark x1="70178" y1="7679" x2="90414" y2="44677"/>
                          <a14:foregroundMark x1="90414" y1="44677" x2="88876" y2="78185"/>
                          <a14:foregroundMark x1="88876" y1="78185" x2="82722" y2="87435"/>
                          <a14:foregroundMark x1="8402" y1="62827" x2="7692" y2="32286"/>
                          <a14:foregroundMark x1="20237" y1="91798" x2="19882" y2="94415"/>
                          <a14:foregroundMark x1="23195" y1="9250" x2="27337" y2="8726"/>
                        </a14:backgroundRemoval>
                      </a14:imgEffect>
                    </a14:imgLayer>
                  </a14:imgProps>
                </a:ext>
              </a:extLst>
            </a:blip>
            <a:stretch>
              <a:fillRect/>
            </a:stretch>
          </p:blipFill>
          <p:spPr>
            <a:xfrm>
              <a:off x="5114261" y="2303362"/>
              <a:ext cx="2062463" cy="1421286"/>
            </a:xfrm>
            <a:prstGeom prst="rect">
              <a:avLst/>
            </a:prstGeom>
          </p:spPr>
        </p:pic>
        <p:sp>
          <p:nvSpPr>
            <p:cNvPr id="62" name="TextBox 61">
              <a:extLst>
                <a:ext uri="{FF2B5EF4-FFF2-40B4-BE49-F238E27FC236}">
                  <a16:creationId xmlns:a16="http://schemas.microsoft.com/office/drawing/2014/main" id="{8F695AD7-A733-782F-CB79-3F1924D1E938}"/>
                </a:ext>
              </a:extLst>
            </p:cNvPr>
            <p:cNvSpPr txBox="1"/>
            <p:nvPr/>
          </p:nvSpPr>
          <p:spPr>
            <a:xfrm>
              <a:off x="5391333" y="3694964"/>
              <a:ext cx="298480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Steering wheel</a:t>
              </a:r>
            </a:p>
          </p:txBody>
        </p:sp>
        <p:sp>
          <p:nvSpPr>
            <p:cNvPr id="63" name="TextBox 62">
              <a:extLst>
                <a:ext uri="{FF2B5EF4-FFF2-40B4-BE49-F238E27FC236}">
                  <a16:creationId xmlns:a16="http://schemas.microsoft.com/office/drawing/2014/main" id="{7A5EEDFB-D223-EFC0-34C1-3A8398360815}"/>
                </a:ext>
              </a:extLst>
            </p:cNvPr>
            <p:cNvSpPr txBox="1"/>
            <p:nvPr/>
          </p:nvSpPr>
          <p:spPr>
            <a:xfrm>
              <a:off x="2948977" y="3684635"/>
              <a:ext cx="27431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Steering Column Support</a:t>
              </a:r>
            </a:p>
          </p:txBody>
        </p:sp>
      </p:grpSp>
      <p:grpSp>
        <p:nvGrpSpPr>
          <p:cNvPr id="68" name="Brakes">
            <a:extLst>
              <a:ext uri="{FF2B5EF4-FFF2-40B4-BE49-F238E27FC236}">
                <a16:creationId xmlns:a16="http://schemas.microsoft.com/office/drawing/2014/main" id="{A389599D-EE0A-0CEE-09D3-DA0DF4640714}"/>
              </a:ext>
            </a:extLst>
          </p:cNvPr>
          <p:cNvGrpSpPr/>
          <p:nvPr/>
        </p:nvGrpSpPr>
        <p:grpSpPr>
          <a:xfrm>
            <a:off x="-13443482" y="0"/>
            <a:ext cx="15183941" cy="6903720"/>
            <a:chOff x="-6375932" y="0"/>
            <a:chExt cx="15183941" cy="6903720"/>
          </a:xfrm>
        </p:grpSpPr>
        <p:grpSp>
          <p:nvGrpSpPr>
            <p:cNvPr id="69" name="D box">
              <a:extLst>
                <a:ext uri="{FF2B5EF4-FFF2-40B4-BE49-F238E27FC236}">
                  <a16:creationId xmlns:a16="http://schemas.microsoft.com/office/drawing/2014/main" id="{D1051A2A-C258-B9BB-9C1D-C8D060DCF075}"/>
                </a:ext>
              </a:extLst>
            </p:cNvPr>
            <p:cNvGrpSpPr/>
            <p:nvPr/>
          </p:nvGrpSpPr>
          <p:grpSpPr>
            <a:xfrm>
              <a:off x="-6375932" y="0"/>
              <a:ext cx="15183941" cy="6903720"/>
              <a:chOff x="-13590494" y="11044"/>
              <a:chExt cx="15183941" cy="6858000"/>
            </a:xfrm>
          </p:grpSpPr>
          <p:sp>
            <p:nvSpPr>
              <p:cNvPr id="78" name="Rectangle 77">
                <a:extLst>
                  <a:ext uri="{FF2B5EF4-FFF2-40B4-BE49-F238E27FC236}">
                    <a16:creationId xmlns:a16="http://schemas.microsoft.com/office/drawing/2014/main" id="{221B4F09-3214-A9E9-8F11-D5B74F9BAF8A}"/>
                  </a:ext>
                </a:extLst>
              </p:cNvPr>
              <p:cNvSpPr/>
              <p:nvPr/>
            </p:nvSpPr>
            <p:spPr>
              <a:xfrm>
                <a:off x="-13590494" y="11044"/>
                <a:ext cx="14498141" cy="6858000"/>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 Same Side Corner Rectangle 78">
                <a:extLst>
                  <a:ext uri="{FF2B5EF4-FFF2-40B4-BE49-F238E27FC236}">
                    <a16:creationId xmlns:a16="http://schemas.microsoft.com/office/drawing/2014/main" id="{27BF33E3-E519-4C95-E3A6-7EA4A6FBF275}"/>
                  </a:ext>
                </a:extLst>
              </p:cNvPr>
              <p:cNvSpPr/>
              <p:nvPr/>
            </p:nvSpPr>
            <p:spPr>
              <a:xfrm rot="5400000">
                <a:off x="907647" y="725272"/>
                <a:ext cx="685800" cy="685800"/>
              </a:xfrm>
              <a:prstGeom prst="round2SameRect">
                <a:avLst/>
              </a:prstGeom>
              <a:solidFill>
                <a:srgbClr val="A6CAED"/>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80" name="TextBox 79">
                <a:extLst>
                  <a:ext uri="{FF2B5EF4-FFF2-40B4-BE49-F238E27FC236}">
                    <a16:creationId xmlns:a16="http://schemas.microsoft.com/office/drawing/2014/main" id="{67ED97F2-9F99-3DCC-2D87-D3010E4B4AA1}"/>
                  </a:ext>
                </a:extLst>
              </p:cNvPr>
              <p:cNvSpPr txBox="1"/>
              <p:nvPr/>
            </p:nvSpPr>
            <p:spPr>
              <a:xfrm>
                <a:off x="907647" y="739486"/>
                <a:ext cx="685800" cy="646331"/>
              </a:xfrm>
              <a:prstGeom prst="rect">
                <a:avLst/>
              </a:prstGeom>
              <a:noFill/>
            </p:spPr>
            <p:txBody>
              <a:bodyPr wrap="square" rtlCol="0" anchor="ctr">
                <a:spAutoFit/>
              </a:bodyPr>
              <a:lstStyle/>
              <a:p>
                <a:pPr algn="ctr"/>
                <a:r>
                  <a:rPr lang="en-US" sz="3600" b="1">
                    <a:solidFill>
                      <a:srgbClr val="2F4C63"/>
                    </a:solidFill>
                  </a:rPr>
                  <a:t>D</a:t>
                </a:r>
              </a:p>
            </p:txBody>
          </p:sp>
        </p:grpSp>
        <p:sp>
          <p:nvSpPr>
            <p:cNvPr id="70" name="TextBox 69">
              <a:extLst>
                <a:ext uri="{FF2B5EF4-FFF2-40B4-BE49-F238E27FC236}">
                  <a16:creationId xmlns:a16="http://schemas.microsoft.com/office/drawing/2014/main" id="{BBF28408-C83B-5B0F-9B90-4385D6E0C32E}"/>
                </a:ext>
              </a:extLst>
            </p:cNvPr>
            <p:cNvSpPr txBox="1"/>
            <p:nvPr/>
          </p:nvSpPr>
          <p:spPr>
            <a:xfrm>
              <a:off x="420434" y="4137551"/>
              <a:ext cx="6285053" cy="1487177"/>
            </a:xfrm>
            <a:prstGeom prst="rect">
              <a:avLst/>
            </a:prstGeom>
            <a:noFill/>
          </p:spPr>
          <p:txBody>
            <a:bodyPr wrap="square" lIns="91440" tIns="45720" rIns="91440" bIns="45720" rtlCol="0" anchor="t">
              <a:spAutoFit/>
            </a:bodyPr>
            <a:lstStyle/>
            <a:p>
              <a:r>
                <a:rPr lang="en-US">
                  <a:solidFill>
                    <a:srgbClr val="A6CAED"/>
                  </a:solidFill>
                </a:rPr>
                <a:t>Upright: CNC machined by our sponsor</a:t>
              </a:r>
            </a:p>
            <a:p>
              <a:r>
                <a:rPr lang="en-US">
                  <a:solidFill>
                    <a:srgbClr val="A6CAED"/>
                  </a:solidFill>
                </a:rPr>
                <a:t>Pedals: CNC machined by our sponsor</a:t>
              </a:r>
            </a:p>
            <a:p>
              <a:r>
                <a:rPr lang="en-US">
                  <a:solidFill>
                    <a:srgbClr val="A6CAED"/>
                  </a:solidFill>
                </a:rPr>
                <a:t>Pedal box: Bent aluminum plate with steel mounting brackets</a:t>
              </a:r>
            </a:p>
            <a:p>
              <a:r>
                <a:rPr lang="en-US">
                  <a:solidFill>
                    <a:srgbClr val="A6CAED"/>
                  </a:solidFill>
                </a:rPr>
                <a:t>Brake lines: Custom bent and flared</a:t>
              </a:r>
            </a:p>
            <a:p>
              <a:endParaRPr lang="en-US">
                <a:solidFill>
                  <a:srgbClr val="A6CAED"/>
                </a:solidFill>
              </a:endParaRPr>
            </a:p>
          </p:txBody>
        </p:sp>
        <p:sp>
          <p:nvSpPr>
            <p:cNvPr id="71" name="TextBox 70">
              <a:extLst>
                <a:ext uri="{FF2B5EF4-FFF2-40B4-BE49-F238E27FC236}">
                  <a16:creationId xmlns:a16="http://schemas.microsoft.com/office/drawing/2014/main" id="{4D4EFF3B-FA40-97E6-D8AB-709DFA5CD72E}"/>
                </a:ext>
              </a:extLst>
            </p:cNvPr>
            <p:cNvSpPr txBox="1"/>
            <p:nvPr/>
          </p:nvSpPr>
          <p:spPr>
            <a:xfrm>
              <a:off x="1809395" y="548945"/>
              <a:ext cx="3507130" cy="836537"/>
            </a:xfrm>
            <a:prstGeom prst="rect">
              <a:avLst/>
            </a:prstGeom>
            <a:noFill/>
          </p:spPr>
          <p:txBody>
            <a:bodyPr wrap="square" rtlCol="0">
              <a:spAutoFit/>
            </a:bodyPr>
            <a:lstStyle/>
            <a:p>
              <a:r>
                <a:rPr lang="en-US" sz="4800" b="1">
                  <a:solidFill>
                    <a:srgbClr val="A6CAED"/>
                  </a:solidFill>
                </a:rPr>
                <a:t>Brakes</a:t>
              </a:r>
            </a:p>
          </p:txBody>
        </p:sp>
        <p:pic>
          <p:nvPicPr>
            <p:cNvPr id="72" name="Picture 71" descr="A grey metal object with holes&#10;&#10;AI-generated content may be incorrect.">
              <a:extLst>
                <a:ext uri="{FF2B5EF4-FFF2-40B4-BE49-F238E27FC236}">
                  <a16:creationId xmlns:a16="http://schemas.microsoft.com/office/drawing/2014/main" id="{6EE1AACC-A14B-ECE1-BBE3-47D3A2AAB658}"/>
                </a:ext>
              </a:extLst>
            </p:cNvPr>
            <p:cNvPicPr>
              <a:picLocks noChangeAspect="1"/>
            </p:cNvPicPr>
            <p:nvPr/>
          </p:nvPicPr>
          <p:blipFill>
            <a:blip r:embed="rId14">
              <a:alphaModFix amt="0"/>
              <a:extLst>
                <a:ext uri="{BEBA8EAE-BF5A-486C-A8C5-ECC9F3942E4B}">
                  <a14:imgProps xmlns:a14="http://schemas.microsoft.com/office/drawing/2010/main">
                    <a14:imgLayer r:embed="rId15">
                      <a14:imgEffect>
                        <a14:backgroundRemoval t="4369" b="93883" l="9816" r="89724">
                          <a14:foregroundMark x1="44785" y1="5922" x2="44785" y2="4466"/>
                          <a14:foregroundMark x1="86810" y1="35049" x2="87117" y2="52718"/>
                          <a14:foregroundMark x1="87117" y1="52718" x2="86810" y2="53107"/>
                          <a14:foregroundMark x1="59369" y1="92198" x2="51380" y2="93883"/>
                          <a14:foregroundMark x1="74387" y1="89029" x2="71825" y2="89569"/>
                          <a14:foregroundMark x1="51380" y1="93883" x2="49540" y2="90291"/>
                          <a14:backgroundMark x1="54755" y1="35049" x2="56595" y2="35049"/>
                          <a14:backgroundMark x1="61350" y1="87476" x2="63957" y2="86602"/>
                          <a14:backgroundMark x1="68712" y1="90485" x2="62270" y2="91650"/>
                          <a14:backgroundMark x1="57515" y1="34272" x2="59509" y2="37767"/>
                          <a14:backgroundMark x1="63344" y1="92136" x2="59509" y2="92330"/>
                          <a14:backgroundMark x1="69018" y1="89029" x2="69325" y2="90097"/>
                          <a14:backgroundMark x1="26994" y1="52039" x2="28834" y2="54660"/>
                        </a14:backgroundRemoval>
                      </a14:imgEffect>
                    </a14:imgLayer>
                  </a14:imgProps>
                </a:ext>
              </a:extLst>
            </a:blip>
            <a:stretch>
              <a:fillRect/>
            </a:stretch>
          </p:blipFill>
          <p:spPr>
            <a:xfrm>
              <a:off x="5291518" y="1016000"/>
              <a:ext cx="1993398" cy="3130380"/>
            </a:xfrm>
            <a:prstGeom prst="rect">
              <a:avLst/>
            </a:prstGeom>
          </p:spPr>
        </p:pic>
        <p:sp>
          <p:nvSpPr>
            <p:cNvPr id="73" name="TextBox 72">
              <a:extLst>
                <a:ext uri="{FF2B5EF4-FFF2-40B4-BE49-F238E27FC236}">
                  <a16:creationId xmlns:a16="http://schemas.microsoft.com/office/drawing/2014/main" id="{00974A89-CB43-C42B-4378-7CC615271A31}"/>
                </a:ext>
              </a:extLst>
            </p:cNvPr>
            <p:cNvSpPr txBox="1"/>
            <p:nvPr/>
          </p:nvSpPr>
          <p:spPr>
            <a:xfrm>
              <a:off x="6644352" y="556054"/>
              <a:ext cx="9466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A6CAED"/>
                  </a:solidFill>
                </a:rPr>
                <a:t>Upright</a:t>
              </a:r>
            </a:p>
          </p:txBody>
        </p:sp>
        <p:pic>
          <p:nvPicPr>
            <p:cNvPr id="74" name="Picture 73" descr="A metal piece with holes&#10;&#10;AI-generated content may be incorrect.">
              <a:extLst>
                <a:ext uri="{FF2B5EF4-FFF2-40B4-BE49-F238E27FC236}">
                  <a16:creationId xmlns:a16="http://schemas.microsoft.com/office/drawing/2014/main" id="{4187AE7E-84B2-C359-D3CF-8ED43000518A}"/>
                </a:ext>
              </a:extLst>
            </p:cNvPr>
            <p:cNvPicPr>
              <a:picLocks noChangeAspect="1"/>
            </p:cNvPicPr>
            <p:nvPr/>
          </p:nvPicPr>
          <p:blipFill>
            <a:blip r:embed="rId16">
              <a:alphaModFix amt="0"/>
              <a:extLst>
                <a:ext uri="{BEBA8EAE-BF5A-486C-A8C5-ECC9F3942E4B}">
                  <a14:imgProps xmlns:a14="http://schemas.microsoft.com/office/drawing/2010/main">
                    <a14:imgLayer r:embed="rId17">
                      <a14:imgEffect>
                        <a14:backgroundRemoval t="9389" b="92250" l="5260" r="95406">
                          <a14:foregroundMark x1="9720" y1="58271" x2="9121" y2="53651"/>
                          <a14:foregroundMark x1="40945" y1="89270" x2="40013" y2="88674"/>
                          <a14:foregroundMark x1="5260" y1="60954" x2="6458" y2="51118"/>
                          <a14:foregroundMark x1="18509" y1="40537" x2="18842" y2="50373"/>
                          <a14:foregroundMark x1="42410" y1="47839" x2="43009" y2="59613"/>
                          <a14:foregroundMark x1="49467" y1="44560" x2="50932" y2="56334"/>
                          <a14:foregroundMark x1="65113" y1="31893" x2="66245" y2="45753"/>
                          <a14:foregroundMark x1="72170" y1="30700" x2="73036" y2="43219"/>
                          <a14:foregroundMark x1="89814" y1="50373" x2="94274" y2="53651"/>
                          <a14:foregroundMark x1="94541" y1="51118" x2="94274" y2="60358"/>
                          <a14:foregroundMark x1="43875" y1="80030" x2="90146" y2="54396"/>
                          <a14:foregroundMark x1="42810" y1="80477" x2="42810" y2="92399"/>
                          <a14:foregroundMark x1="95206" y1="50671" x2="95406" y2="62444"/>
                          <a14:foregroundMark x1="18043" y1="38748" x2="21172" y2="38748"/>
                        </a14:backgroundRemoval>
                      </a14:imgEffect>
                    </a14:imgLayer>
                  </a14:imgProps>
                </a:ext>
              </a:extLst>
            </a:blip>
            <a:stretch>
              <a:fillRect/>
            </a:stretch>
          </p:blipFill>
          <p:spPr>
            <a:xfrm>
              <a:off x="686485" y="2710226"/>
              <a:ext cx="3233353" cy="1444411"/>
            </a:xfrm>
            <a:prstGeom prst="rect">
              <a:avLst/>
            </a:prstGeom>
          </p:spPr>
        </p:pic>
        <p:pic>
          <p:nvPicPr>
            <p:cNvPr id="75" name="Picture 74" descr="A grey metal object with a hole&#10;&#10;AI-generated content may be incorrect.">
              <a:extLst>
                <a:ext uri="{FF2B5EF4-FFF2-40B4-BE49-F238E27FC236}">
                  <a16:creationId xmlns:a16="http://schemas.microsoft.com/office/drawing/2014/main" id="{BC893AF4-A418-21D7-C6F0-93B75C4E8170}"/>
                </a:ext>
              </a:extLst>
            </p:cNvPr>
            <p:cNvPicPr>
              <a:picLocks noChangeAspect="1"/>
            </p:cNvPicPr>
            <p:nvPr/>
          </p:nvPicPr>
          <p:blipFill>
            <a:blip r:embed="rId18">
              <a:alphaModFix amt="0"/>
              <a:extLst>
                <a:ext uri="{BEBA8EAE-BF5A-486C-A8C5-ECC9F3942E4B}">
                  <a14:imgProps xmlns:a14="http://schemas.microsoft.com/office/drawing/2010/main">
                    <a14:imgLayer r:embed="rId19">
                      <a14:imgEffect>
                        <a14:backgroundRemoval t="8207" b="94630" l="9957" r="89827">
                          <a14:foregroundMark x1="84848" y1="9828" x2="79221" y2="8207"/>
                          <a14:foregroundMark x1="62381" y1="90356" x2="74026" y2="90679"/>
                          <a14:foregroundMark x1="48485" y1="89970" x2="56339" y2="90188"/>
                          <a14:foregroundMark x1="48485" y1="93820" x2="71861" y2="94630"/>
                          <a14:backgroundMark x1="61472" y1="89260" x2="58442" y2="87031"/>
                          <a14:backgroundMark x1="59957" y1="90983" x2="59524" y2="91895"/>
                          <a14:backgroundMark x1="59524" y1="89767" x2="61039" y2="90476"/>
                          <a14:backgroundMark x1="58225" y1="89463" x2="61688" y2="90274"/>
                          <a14:backgroundMark x1="57576" y1="89564" x2="60390" y2="90274"/>
                          <a14:backgroundMark x1="60606" y1="89970" x2="62771" y2="90172"/>
                          <a14:backgroundMark x1="61255" y1="89666" x2="62338" y2="90172"/>
                          <a14:backgroundMark x1="57143" y1="90071" x2="56710" y2="89868"/>
                          <a14:backgroundMark x1="59957" y1="89767" x2="62554" y2="89970"/>
                        </a14:backgroundRemoval>
                      </a14:imgEffect>
                    </a14:imgLayer>
                  </a14:imgProps>
                </a:ext>
              </a:extLst>
            </a:blip>
            <a:stretch>
              <a:fillRect/>
            </a:stretch>
          </p:blipFill>
          <p:spPr>
            <a:xfrm>
              <a:off x="4065313" y="1475945"/>
              <a:ext cx="1226183" cy="2608650"/>
            </a:xfrm>
            <a:prstGeom prst="rect">
              <a:avLst/>
            </a:prstGeom>
          </p:spPr>
        </p:pic>
        <p:sp>
          <p:nvSpPr>
            <p:cNvPr id="76" name="TextBox 75">
              <a:extLst>
                <a:ext uri="{FF2B5EF4-FFF2-40B4-BE49-F238E27FC236}">
                  <a16:creationId xmlns:a16="http://schemas.microsoft.com/office/drawing/2014/main" id="{40E98EA7-6706-0E8C-A4BC-5039B0B8B927}"/>
                </a:ext>
              </a:extLst>
            </p:cNvPr>
            <p:cNvSpPr txBox="1"/>
            <p:nvPr/>
          </p:nvSpPr>
          <p:spPr>
            <a:xfrm>
              <a:off x="7239585" y="1638191"/>
              <a:ext cx="959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A6CAED"/>
                  </a:solidFill>
                </a:rPr>
                <a:t>Pedals</a:t>
              </a:r>
            </a:p>
          </p:txBody>
        </p:sp>
        <p:sp>
          <p:nvSpPr>
            <p:cNvPr id="77" name="TextBox 76">
              <a:extLst>
                <a:ext uri="{FF2B5EF4-FFF2-40B4-BE49-F238E27FC236}">
                  <a16:creationId xmlns:a16="http://schemas.microsoft.com/office/drawing/2014/main" id="{21CAF0B9-40E5-FB35-C049-38858D00BE06}"/>
                </a:ext>
              </a:extLst>
            </p:cNvPr>
            <p:cNvSpPr txBox="1"/>
            <p:nvPr/>
          </p:nvSpPr>
          <p:spPr>
            <a:xfrm>
              <a:off x="1133539" y="2107680"/>
              <a:ext cx="1237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A6CAED"/>
                  </a:solidFill>
                </a:rPr>
                <a:t>Pedal Box</a:t>
              </a:r>
            </a:p>
          </p:txBody>
        </p:sp>
      </p:grpSp>
      <p:sp>
        <p:nvSpPr>
          <p:cNvPr id="30" name="Manufacturing plan">
            <a:extLst>
              <a:ext uri="{FF2B5EF4-FFF2-40B4-BE49-F238E27FC236}">
                <a16:creationId xmlns:a16="http://schemas.microsoft.com/office/drawing/2014/main" id="{C991D08A-952F-E016-C19C-54D9AAD8E1FE}"/>
              </a:ext>
            </a:extLst>
          </p:cNvPr>
          <p:cNvSpPr txBox="1"/>
          <p:nvPr/>
        </p:nvSpPr>
        <p:spPr>
          <a:xfrm>
            <a:off x="5451564" y="2481592"/>
            <a:ext cx="5243795" cy="1938992"/>
          </a:xfrm>
          <a:prstGeom prst="rect">
            <a:avLst/>
          </a:prstGeom>
          <a:noFill/>
        </p:spPr>
        <p:txBody>
          <a:bodyPr wrap="square" rtlCol="0">
            <a:spAutoFit/>
          </a:bodyPr>
          <a:lstStyle/>
          <a:p>
            <a:pPr algn="ctr"/>
            <a:r>
              <a:rPr lang="en-US" sz="6000" b="1">
                <a:ln>
                  <a:solidFill>
                    <a:srgbClr val="B49763"/>
                  </a:solidFill>
                </a:ln>
                <a:solidFill>
                  <a:srgbClr val="042743"/>
                </a:solidFill>
              </a:rPr>
              <a:t>Manufacturing Plan</a:t>
            </a:r>
          </a:p>
        </p:txBody>
      </p:sp>
    </p:spTree>
    <p:extLst>
      <p:ext uri="{BB962C8B-B14F-4D97-AF65-F5344CB8AC3E}">
        <p14:creationId xmlns:p14="http://schemas.microsoft.com/office/powerpoint/2010/main" val="556865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2E2DF-318C-E282-67D4-AF034EC68CA0}"/>
            </a:ext>
          </a:extLst>
        </p:cNvPr>
        <p:cNvGrpSpPr/>
        <p:nvPr/>
      </p:nvGrpSpPr>
      <p:grpSpPr>
        <a:xfrm>
          <a:off x="0" y="0"/>
          <a:ext cx="0" cy="0"/>
          <a:chOff x="0" y="0"/>
          <a:chExt cx="0" cy="0"/>
        </a:xfrm>
      </p:grpSpPr>
      <p:grpSp>
        <p:nvGrpSpPr>
          <p:cNvPr id="31" name="Suspension">
            <a:extLst>
              <a:ext uri="{FF2B5EF4-FFF2-40B4-BE49-F238E27FC236}">
                <a16:creationId xmlns:a16="http://schemas.microsoft.com/office/drawing/2014/main" id="{7E51E455-A839-51B1-3647-0B29572B6AC1}"/>
              </a:ext>
            </a:extLst>
          </p:cNvPr>
          <p:cNvGrpSpPr/>
          <p:nvPr/>
        </p:nvGrpSpPr>
        <p:grpSpPr>
          <a:xfrm>
            <a:off x="399881" y="0"/>
            <a:ext cx="11224335" cy="6903720"/>
            <a:chOff x="332188" y="0"/>
            <a:chExt cx="11224335" cy="6903720"/>
          </a:xfrm>
        </p:grpSpPr>
        <p:grpSp>
          <p:nvGrpSpPr>
            <p:cNvPr id="32" name="A group">
              <a:extLst>
                <a:ext uri="{FF2B5EF4-FFF2-40B4-BE49-F238E27FC236}">
                  <a16:creationId xmlns:a16="http://schemas.microsoft.com/office/drawing/2014/main" id="{EFF5C89F-092A-EBC6-EBD3-DA2ED785EBBD}"/>
                </a:ext>
              </a:extLst>
            </p:cNvPr>
            <p:cNvGrpSpPr/>
            <p:nvPr/>
          </p:nvGrpSpPr>
          <p:grpSpPr>
            <a:xfrm>
              <a:off x="332188" y="0"/>
              <a:ext cx="11224335" cy="6903720"/>
              <a:chOff x="-6887688" y="0"/>
              <a:chExt cx="11224335" cy="6858000"/>
            </a:xfrm>
          </p:grpSpPr>
          <p:sp>
            <p:nvSpPr>
              <p:cNvPr id="45" name="Rectangle 44">
                <a:extLst>
                  <a:ext uri="{FF2B5EF4-FFF2-40B4-BE49-F238E27FC236}">
                    <a16:creationId xmlns:a16="http://schemas.microsoft.com/office/drawing/2014/main" id="{C4AB431B-AD6D-33F2-B877-B2A353699FB6}"/>
                  </a:ext>
                </a:extLst>
              </p:cNvPr>
              <p:cNvSpPr/>
              <p:nvPr/>
            </p:nvSpPr>
            <p:spPr>
              <a:xfrm>
                <a:off x="-6887688" y="0"/>
                <a:ext cx="10538535" cy="6858000"/>
              </a:xfrm>
              <a:prstGeom prst="rect">
                <a:avLst/>
              </a:prstGeom>
              <a:solidFill>
                <a:srgbClr val="000E1A"/>
              </a:solidFill>
              <a:ln>
                <a:noFill/>
              </a:ln>
              <a:effectLst>
                <a:outerShdw blurRad="254000" dist="88900" algn="l" rotWithShape="0">
                  <a:prstClr val="black">
                    <a:alpha val="51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nvGrpSpPr>
              <p:cNvPr id="46" name="Group 45">
                <a:extLst>
                  <a:ext uri="{FF2B5EF4-FFF2-40B4-BE49-F238E27FC236}">
                    <a16:creationId xmlns:a16="http://schemas.microsoft.com/office/drawing/2014/main" id="{79C64085-A3C7-526A-23A0-067B14B709B2}"/>
                  </a:ext>
                </a:extLst>
              </p:cNvPr>
              <p:cNvGrpSpPr/>
              <p:nvPr/>
            </p:nvGrpSpPr>
            <p:grpSpPr>
              <a:xfrm>
                <a:off x="3650847" y="2754244"/>
                <a:ext cx="685800" cy="685800"/>
                <a:chOff x="3650847" y="2754244"/>
                <a:chExt cx="685800" cy="685800"/>
              </a:xfrm>
            </p:grpSpPr>
            <p:sp>
              <p:nvSpPr>
                <p:cNvPr id="47" name="Round Same Side Corner Rectangle 46">
                  <a:extLst>
                    <a:ext uri="{FF2B5EF4-FFF2-40B4-BE49-F238E27FC236}">
                      <a16:creationId xmlns:a16="http://schemas.microsoft.com/office/drawing/2014/main" id="{68A7635E-42DE-FE82-4A44-4F8C86293348}"/>
                    </a:ext>
                  </a:extLst>
                </p:cNvPr>
                <p:cNvSpPr/>
                <p:nvPr/>
              </p:nvSpPr>
              <p:spPr>
                <a:xfrm rot="5400000">
                  <a:off x="3650847" y="2754244"/>
                  <a:ext cx="685800" cy="685800"/>
                </a:xfrm>
                <a:prstGeom prst="round2SameRect">
                  <a:avLst/>
                </a:prstGeom>
                <a:solidFill>
                  <a:srgbClr val="000E1A"/>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48" name="TextBox 47">
                  <a:extLst>
                    <a:ext uri="{FF2B5EF4-FFF2-40B4-BE49-F238E27FC236}">
                      <a16:creationId xmlns:a16="http://schemas.microsoft.com/office/drawing/2014/main" id="{A0F9E87F-1BB7-3061-4EF9-4996C7B0ABDD}"/>
                    </a:ext>
                  </a:extLst>
                </p:cNvPr>
                <p:cNvSpPr txBox="1"/>
                <p:nvPr/>
              </p:nvSpPr>
              <p:spPr>
                <a:xfrm>
                  <a:off x="3650847" y="2768458"/>
                  <a:ext cx="685800" cy="646331"/>
                </a:xfrm>
                <a:prstGeom prst="rect">
                  <a:avLst/>
                </a:prstGeom>
                <a:noFill/>
              </p:spPr>
              <p:txBody>
                <a:bodyPr wrap="square" rtlCol="0" anchor="ctr">
                  <a:spAutoFit/>
                </a:bodyPr>
                <a:lstStyle/>
                <a:p>
                  <a:pPr algn="ctr"/>
                  <a:r>
                    <a:rPr lang="en-US" sz="3600" b="1">
                      <a:solidFill>
                        <a:schemeClr val="bg1"/>
                      </a:solidFill>
                    </a:rPr>
                    <a:t>A</a:t>
                  </a:r>
                </a:p>
              </p:txBody>
            </p:sp>
          </p:grpSp>
        </p:grpSp>
        <p:sp>
          <p:nvSpPr>
            <p:cNvPr id="33" name="TextBox 32">
              <a:extLst>
                <a:ext uri="{FF2B5EF4-FFF2-40B4-BE49-F238E27FC236}">
                  <a16:creationId xmlns:a16="http://schemas.microsoft.com/office/drawing/2014/main" id="{E709D91A-3387-3E7F-AF26-8DF4E84D5E79}"/>
                </a:ext>
              </a:extLst>
            </p:cNvPr>
            <p:cNvSpPr txBox="1"/>
            <p:nvPr/>
          </p:nvSpPr>
          <p:spPr>
            <a:xfrm>
              <a:off x="3845545" y="3995253"/>
              <a:ext cx="6285053" cy="2044867"/>
            </a:xfrm>
            <a:prstGeom prst="rect">
              <a:avLst/>
            </a:prstGeom>
            <a:noFill/>
          </p:spPr>
          <p:txBody>
            <a:bodyPr wrap="square" lIns="91440" tIns="45720" rIns="91440" bIns="45720" rtlCol="0" anchor="t">
              <a:spAutoFit/>
            </a:bodyPr>
            <a:lstStyle/>
            <a:p>
              <a:r>
                <a:rPr lang="en-US">
                  <a:solidFill>
                    <a:schemeClr val="bg1"/>
                  </a:solidFill>
                </a:rPr>
                <a:t>Control Arms: Welded steel tubing with pressed in and bonded spherical bearings.</a:t>
              </a:r>
            </a:p>
            <a:p>
              <a:r>
                <a:rPr lang="en-US">
                  <a:solidFill>
                    <a:schemeClr val="bg1"/>
                  </a:solidFill>
                </a:rPr>
                <a:t>Pushrods: Carbon fiber tube with bonded in threaded inserts and rod ends.</a:t>
              </a:r>
            </a:p>
            <a:p>
              <a:r>
                <a:rPr lang="en-US">
                  <a:solidFill>
                    <a:schemeClr val="bg1"/>
                  </a:solidFill>
                </a:rPr>
                <a:t>Rocker: Metal 3D printed – 17-4 Stainless Steel</a:t>
              </a:r>
            </a:p>
            <a:p>
              <a:r>
                <a:rPr lang="en-US">
                  <a:solidFill>
                    <a:schemeClr val="bg1"/>
                  </a:solidFill>
                </a:rPr>
                <a:t>Anti-Roll: Steel tubing with waterjet made brackets welded together with standard swivel links.</a:t>
              </a:r>
            </a:p>
          </p:txBody>
        </p:sp>
        <p:sp>
          <p:nvSpPr>
            <p:cNvPr id="34" name="TextBox 33">
              <a:extLst>
                <a:ext uri="{FF2B5EF4-FFF2-40B4-BE49-F238E27FC236}">
                  <a16:creationId xmlns:a16="http://schemas.microsoft.com/office/drawing/2014/main" id="{D746E9A7-E408-512F-4042-3487AE2C3E93}"/>
                </a:ext>
              </a:extLst>
            </p:cNvPr>
            <p:cNvSpPr txBox="1"/>
            <p:nvPr/>
          </p:nvSpPr>
          <p:spPr>
            <a:xfrm>
              <a:off x="5234506" y="406647"/>
              <a:ext cx="3507130" cy="836537"/>
            </a:xfrm>
            <a:prstGeom prst="rect">
              <a:avLst/>
            </a:prstGeom>
            <a:noFill/>
          </p:spPr>
          <p:txBody>
            <a:bodyPr wrap="square" lIns="91440" tIns="45720" rIns="91440" bIns="45720" rtlCol="0" anchor="t">
              <a:spAutoFit/>
            </a:bodyPr>
            <a:lstStyle/>
            <a:p>
              <a:r>
                <a:rPr lang="en-US" sz="4800" b="1">
                  <a:solidFill>
                    <a:schemeClr val="bg1"/>
                  </a:solidFill>
                </a:rPr>
                <a:t>Suspension</a:t>
              </a:r>
            </a:p>
          </p:txBody>
        </p:sp>
        <p:sp>
          <p:nvSpPr>
            <p:cNvPr id="35" name="TextBox 34">
              <a:extLst>
                <a:ext uri="{FF2B5EF4-FFF2-40B4-BE49-F238E27FC236}">
                  <a16:creationId xmlns:a16="http://schemas.microsoft.com/office/drawing/2014/main" id="{C00CF711-AE75-D60E-4400-4D4EC51C62D8}"/>
                </a:ext>
              </a:extLst>
            </p:cNvPr>
            <p:cNvSpPr txBox="1"/>
            <p:nvPr/>
          </p:nvSpPr>
          <p:spPr>
            <a:xfrm>
              <a:off x="3786620" y="2705326"/>
              <a:ext cx="1405053"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Wishbones</a:t>
              </a:r>
            </a:p>
          </p:txBody>
        </p:sp>
        <p:sp>
          <p:nvSpPr>
            <p:cNvPr id="36" name="TextBox 35">
              <a:extLst>
                <a:ext uri="{FF2B5EF4-FFF2-40B4-BE49-F238E27FC236}">
                  <a16:creationId xmlns:a16="http://schemas.microsoft.com/office/drawing/2014/main" id="{6FB2568D-CADF-9452-7887-D1514CC2E97A}"/>
                </a:ext>
              </a:extLst>
            </p:cNvPr>
            <p:cNvSpPr txBox="1"/>
            <p:nvPr/>
          </p:nvSpPr>
          <p:spPr>
            <a:xfrm>
              <a:off x="5081568" y="2702497"/>
              <a:ext cx="90944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chemeClr val="bg1"/>
                  </a:solidFill>
                </a:rPr>
                <a:t>Rocker</a:t>
              </a:r>
            </a:p>
          </p:txBody>
        </p:sp>
        <p:sp>
          <p:nvSpPr>
            <p:cNvPr id="37" name="TextBox 36">
              <a:extLst>
                <a:ext uri="{FF2B5EF4-FFF2-40B4-BE49-F238E27FC236}">
                  <a16:creationId xmlns:a16="http://schemas.microsoft.com/office/drawing/2014/main" id="{6220C79A-E333-E4B5-714C-4D5AE9F2A3EB}"/>
                </a:ext>
              </a:extLst>
            </p:cNvPr>
            <p:cNvSpPr txBox="1"/>
            <p:nvPr/>
          </p:nvSpPr>
          <p:spPr>
            <a:xfrm>
              <a:off x="8326720" y="2709147"/>
              <a:ext cx="138646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Anti-Roll Bar</a:t>
              </a:r>
            </a:p>
          </p:txBody>
        </p:sp>
        <p:sp>
          <p:nvSpPr>
            <p:cNvPr id="38" name="TextBox 37">
              <a:extLst>
                <a:ext uri="{FF2B5EF4-FFF2-40B4-BE49-F238E27FC236}">
                  <a16:creationId xmlns:a16="http://schemas.microsoft.com/office/drawing/2014/main" id="{FC1EF014-FCFB-22C6-8C9B-57F2657DA6C4}"/>
                </a:ext>
              </a:extLst>
            </p:cNvPr>
            <p:cNvSpPr txBox="1"/>
            <p:nvPr/>
          </p:nvSpPr>
          <p:spPr>
            <a:xfrm>
              <a:off x="3885202" y="3663305"/>
              <a:ext cx="102095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chemeClr val="bg1"/>
                  </a:solidFill>
                </a:rPr>
                <a:t>Pushrod</a:t>
              </a:r>
            </a:p>
          </p:txBody>
        </p:sp>
        <p:sp>
          <p:nvSpPr>
            <p:cNvPr id="39" name="TextBox 38">
              <a:extLst>
                <a:ext uri="{FF2B5EF4-FFF2-40B4-BE49-F238E27FC236}">
                  <a16:creationId xmlns:a16="http://schemas.microsoft.com/office/drawing/2014/main" id="{F18C98B7-A24F-FF26-D11A-3D56240A7065}"/>
                </a:ext>
              </a:extLst>
            </p:cNvPr>
            <p:cNvSpPr txBox="1"/>
            <p:nvPr/>
          </p:nvSpPr>
          <p:spPr>
            <a:xfrm>
              <a:off x="6763243" y="2700765"/>
              <a:ext cx="147939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Anti Roll Link</a:t>
              </a:r>
            </a:p>
          </p:txBody>
        </p:sp>
        <p:pic>
          <p:nvPicPr>
            <p:cNvPr id="40" name="Picture 39">
              <a:extLst>
                <a:ext uri="{FF2B5EF4-FFF2-40B4-BE49-F238E27FC236}">
                  <a16:creationId xmlns:a16="http://schemas.microsoft.com/office/drawing/2014/main" id="{30B7BAEB-E4A2-26DF-CBDD-65D662E9A2DF}"/>
                </a:ext>
              </a:extLst>
            </p:cNvPr>
            <p:cNvPicPr>
              <a:picLocks noChangeAspect="1"/>
            </p:cNvPicPr>
            <p:nvPr/>
          </p:nvPicPr>
          <p:blipFill>
            <a:blip r:embed="rId2"/>
            <a:stretch>
              <a:fillRect/>
            </a:stretch>
          </p:blipFill>
          <p:spPr>
            <a:xfrm>
              <a:off x="2774462" y="1325027"/>
              <a:ext cx="2709334" cy="1433485"/>
            </a:xfrm>
            <a:prstGeom prst="rect">
              <a:avLst/>
            </a:prstGeom>
          </p:spPr>
        </p:pic>
        <p:pic>
          <p:nvPicPr>
            <p:cNvPr id="41" name="Picture 40" descr="A grey metal object with holes&#10;&#10;AI-generated content may be incorrect.">
              <a:extLst>
                <a:ext uri="{FF2B5EF4-FFF2-40B4-BE49-F238E27FC236}">
                  <a16:creationId xmlns:a16="http://schemas.microsoft.com/office/drawing/2014/main" id="{0C1059C5-829C-F4D7-6834-8061CCF7B33B}"/>
                </a:ext>
              </a:extLst>
            </p:cNvPr>
            <p:cNvPicPr>
              <a:picLocks noChangeAspect="1"/>
            </p:cNvPicPr>
            <p:nvPr/>
          </p:nvPicPr>
          <p:blipFill>
            <a:blip r:embed="rId3"/>
            <a:stretch>
              <a:fillRect/>
            </a:stretch>
          </p:blipFill>
          <p:spPr>
            <a:xfrm>
              <a:off x="4044462" y="1253386"/>
              <a:ext cx="3048000" cy="1583280"/>
            </a:xfrm>
            <a:prstGeom prst="rect">
              <a:avLst/>
            </a:prstGeom>
          </p:spPr>
        </p:pic>
        <p:pic>
          <p:nvPicPr>
            <p:cNvPr id="42" name="Picture 41">
              <a:extLst>
                <a:ext uri="{FF2B5EF4-FFF2-40B4-BE49-F238E27FC236}">
                  <a16:creationId xmlns:a16="http://schemas.microsoft.com/office/drawing/2014/main" id="{2A73EB1C-5F46-B6DE-7072-CB42B0559BE6}"/>
                </a:ext>
              </a:extLst>
            </p:cNvPr>
            <p:cNvPicPr>
              <a:picLocks noChangeAspect="1"/>
            </p:cNvPicPr>
            <p:nvPr/>
          </p:nvPicPr>
          <p:blipFill>
            <a:blip r:embed="rId4"/>
            <a:stretch>
              <a:fillRect/>
            </a:stretch>
          </p:blipFill>
          <p:spPr>
            <a:xfrm>
              <a:off x="7398565" y="1255221"/>
              <a:ext cx="3764411" cy="1963863"/>
            </a:xfrm>
            <a:prstGeom prst="rect">
              <a:avLst/>
            </a:prstGeom>
          </p:spPr>
        </p:pic>
        <p:pic>
          <p:nvPicPr>
            <p:cNvPr id="43" name="Picture 42" descr="A close-up of a tool&#10;&#10;AI-generated content may be incorrect.">
              <a:extLst>
                <a:ext uri="{FF2B5EF4-FFF2-40B4-BE49-F238E27FC236}">
                  <a16:creationId xmlns:a16="http://schemas.microsoft.com/office/drawing/2014/main" id="{279579D8-8178-4A9E-DD56-E86BDD4A1095}"/>
                </a:ext>
              </a:extLst>
            </p:cNvPr>
            <p:cNvPicPr>
              <a:picLocks noChangeAspect="1"/>
            </p:cNvPicPr>
            <p:nvPr/>
          </p:nvPicPr>
          <p:blipFill>
            <a:blip r:embed="rId5"/>
            <a:stretch>
              <a:fillRect/>
            </a:stretch>
          </p:blipFill>
          <p:spPr>
            <a:xfrm flipH="1">
              <a:off x="6297898" y="1789273"/>
              <a:ext cx="1738923" cy="895761"/>
            </a:xfrm>
            <a:prstGeom prst="rect">
              <a:avLst/>
            </a:prstGeom>
          </p:spPr>
        </p:pic>
        <p:pic>
          <p:nvPicPr>
            <p:cNvPr id="44" name="Picture 43">
              <a:extLst>
                <a:ext uri="{FF2B5EF4-FFF2-40B4-BE49-F238E27FC236}">
                  <a16:creationId xmlns:a16="http://schemas.microsoft.com/office/drawing/2014/main" id="{D12E3391-4DCB-6D07-9093-2383CCD5252B}"/>
                </a:ext>
              </a:extLst>
            </p:cNvPr>
            <p:cNvPicPr>
              <a:picLocks noChangeAspect="1"/>
            </p:cNvPicPr>
            <p:nvPr/>
          </p:nvPicPr>
          <p:blipFill>
            <a:blip r:embed="rId6"/>
            <a:stretch>
              <a:fillRect/>
            </a:stretch>
          </p:blipFill>
          <p:spPr>
            <a:xfrm rot="-2400000">
              <a:off x="3204308" y="1513899"/>
              <a:ext cx="7092462" cy="3660870"/>
            </a:xfrm>
            <a:prstGeom prst="rect">
              <a:avLst/>
            </a:prstGeom>
          </p:spPr>
        </p:pic>
      </p:grpSp>
      <p:grpSp>
        <p:nvGrpSpPr>
          <p:cNvPr id="21" name="Chassis">
            <a:extLst>
              <a:ext uri="{FF2B5EF4-FFF2-40B4-BE49-F238E27FC236}">
                <a16:creationId xmlns:a16="http://schemas.microsoft.com/office/drawing/2014/main" id="{8B322DC2-058F-E651-1919-39FC891EC213}"/>
              </a:ext>
            </a:extLst>
          </p:cNvPr>
          <p:cNvGrpSpPr/>
          <p:nvPr/>
        </p:nvGrpSpPr>
        <p:grpSpPr>
          <a:xfrm>
            <a:off x="-9665208" y="0"/>
            <a:ext cx="13005633" cy="6903720"/>
            <a:chOff x="-2275884" y="0"/>
            <a:chExt cx="13005633" cy="6903720"/>
          </a:xfrm>
        </p:grpSpPr>
        <p:sp>
          <p:nvSpPr>
            <p:cNvPr id="24" name="B rec">
              <a:extLst>
                <a:ext uri="{FF2B5EF4-FFF2-40B4-BE49-F238E27FC236}">
                  <a16:creationId xmlns:a16="http://schemas.microsoft.com/office/drawing/2014/main" id="{024C6020-AD9B-9B4D-5D5D-54CF06E83F9F}"/>
                </a:ext>
              </a:extLst>
            </p:cNvPr>
            <p:cNvSpPr/>
            <p:nvPr/>
          </p:nvSpPr>
          <p:spPr>
            <a:xfrm>
              <a:off x="-2275884" y="0"/>
              <a:ext cx="12319834" cy="6903720"/>
            </a:xfrm>
            <a:prstGeom prst="rect">
              <a:avLst/>
            </a:prstGeom>
            <a:solidFill>
              <a:srgbClr val="0528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 tab">
              <a:extLst>
                <a:ext uri="{FF2B5EF4-FFF2-40B4-BE49-F238E27FC236}">
                  <a16:creationId xmlns:a16="http://schemas.microsoft.com/office/drawing/2014/main" id="{EF21FB99-9723-1DC0-FB7D-D0280914781A}"/>
                </a:ext>
              </a:extLst>
            </p:cNvPr>
            <p:cNvSpPr/>
            <p:nvPr/>
          </p:nvSpPr>
          <p:spPr>
            <a:xfrm rot="5400000">
              <a:off x="10041663" y="2122133"/>
              <a:ext cx="690372" cy="685800"/>
            </a:xfrm>
            <a:prstGeom prst="round2SameRect">
              <a:avLst/>
            </a:prstGeom>
            <a:solidFill>
              <a:srgbClr val="04274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26" name="B">
              <a:extLst>
                <a:ext uri="{FF2B5EF4-FFF2-40B4-BE49-F238E27FC236}">
                  <a16:creationId xmlns:a16="http://schemas.microsoft.com/office/drawing/2014/main" id="{65B6759E-DC85-CE5F-7F8E-933453471D56}"/>
                </a:ext>
              </a:extLst>
            </p:cNvPr>
            <p:cNvSpPr txBox="1"/>
            <p:nvPr/>
          </p:nvSpPr>
          <p:spPr>
            <a:xfrm>
              <a:off x="10043949" y="2110851"/>
              <a:ext cx="685800" cy="650640"/>
            </a:xfrm>
            <a:prstGeom prst="rect">
              <a:avLst/>
            </a:prstGeom>
            <a:noFill/>
          </p:spPr>
          <p:txBody>
            <a:bodyPr wrap="square" rtlCol="0" anchor="ctr">
              <a:spAutoFit/>
            </a:bodyPr>
            <a:lstStyle/>
            <a:p>
              <a:pPr algn="ctr"/>
              <a:r>
                <a:rPr lang="en-US" sz="3600" b="1">
                  <a:solidFill>
                    <a:srgbClr val="000E1A"/>
                  </a:solidFill>
                </a:rPr>
                <a:t>B</a:t>
              </a:r>
            </a:p>
          </p:txBody>
        </p:sp>
        <p:sp>
          <p:nvSpPr>
            <p:cNvPr id="27" name="Cha des">
              <a:extLst>
                <a:ext uri="{FF2B5EF4-FFF2-40B4-BE49-F238E27FC236}">
                  <a16:creationId xmlns:a16="http://schemas.microsoft.com/office/drawing/2014/main" id="{8A6E4E22-A922-5C29-E95E-AC367273E94D}"/>
                </a:ext>
              </a:extLst>
            </p:cNvPr>
            <p:cNvSpPr txBox="1"/>
            <p:nvPr/>
          </p:nvSpPr>
          <p:spPr>
            <a:xfrm>
              <a:off x="2996549" y="5209077"/>
              <a:ext cx="5068903" cy="646331"/>
            </a:xfrm>
            <a:prstGeom prst="rect">
              <a:avLst/>
            </a:prstGeom>
            <a:noFill/>
          </p:spPr>
          <p:txBody>
            <a:bodyPr wrap="square" lIns="91440" tIns="45720" rIns="91440" bIns="45720" rtlCol="0" anchor="t">
              <a:spAutoFit/>
            </a:bodyPr>
            <a:lstStyle/>
            <a:p>
              <a:pPr algn="ctr"/>
              <a:r>
                <a:rPr lang="en-US">
                  <a:solidFill>
                    <a:schemeClr val="bg1"/>
                  </a:solidFill>
                </a:rPr>
                <a:t>Cut and bent 1020 Carbon Steel tubing jigged and professionally welded.</a:t>
              </a:r>
            </a:p>
          </p:txBody>
        </p:sp>
        <p:sp>
          <p:nvSpPr>
            <p:cNvPr id="28" name="Chassis">
              <a:extLst>
                <a:ext uri="{FF2B5EF4-FFF2-40B4-BE49-F238E27FC236}">
                  <a16:creationId xmlns:a16="http://schemas.microsoft.com/office/drawing/2014/main" id="{452DAC0E-DF28-0161-A959-CAC8B0BE1363}"/>
                </a:ext>
              </a:extLst>
            </p:cNvPr>
            <p:cNvSpPr txBox="1"/>
            <p:nvPr/>
          </p:nvSpPr>
          <p:spPr>
            <a:xfrm>
              <a:off x="4126393" y="582298"/>
              <a:ext cx="3507130" cy="836537"/>
            </a:xfrm>
            <a:prstGeom prst="rect">
              <a:avLst/>
            </a:prstGeom>
            <a:noFill/>
          </p:spPr>
          <p:txBody>
            <a:bodyPr wrap="square" rtlCol="0">
              <a:spAutoFit/>
            </a:bodyPr>
            <a:lstStyle/>
            <a:p>
              <a:r>
                <a:rPr lang="en-US" sz="4800" b="1">
                  <a:solidFill>
                    <a:schemeClr val="bg1"/>
                  </a:solidFill>
                </a:rPr>
                <a:t>Chassis</a:t>
              </a:r>
            </a:p>
          </p:txBody>
        </p:sp>
        <p:pic>
          <p:nvPicPr>
            <p:cNvPr id="29" name="Picture 28" descr="A metal frame with a grey object on it&#10;&#10;AI-generated content may be incorrect.">
              <a:extLst>
                <a:ext uri="{FF2B5EF4-FFF2-40B4-BE49-F238E27FC236}">
                  <a16:creationId xmlns:a16="http://schemas.microsoft.com/office/drawing/2014/main" id="{E91E11A5-7012-598F-2944-61B9A3AC0FD0}"/>
                </a:ext>
              </a:extLst>
            </p:cNvPr>
            <p:cNvPicPr>
              <a:picLocks noChangeAspect="1"/>
            </p:cNvPicPr>
            <p:nvPr/>
          </p:nvPicPr>
          <p:blipFill>
            <a:blip r:embed="rId7">
              <a:extLst>
                <a:ext uri="{28A0092B-C50C-407E-A947-70E740481C1C}">
                  <a14:useLocalDpi xmlns:a14="http://schemas.microsoft.com/office/drawing/2010/main" val="0"/>
                </a:ext>
              </a:extLst>
            </a:blip>
            <a:srcRect l="22288" t="10794" r="28803" b="3512"/>
            <a:stretch>
              <a:fillRect/>
            </a:stretch>
          </p:blipFill>
          <p:spPr>
            <a:xfrm>
              <a:off x="3121635" y="1012888"/>
              <a:ext cx="4882219" cy="4930163"/>
            </a:xfrm>
            <a:prstGeom prst="rect">
              <a:avLst/>
            </a:prstGeom>
          </p:spPr>
        </p:pic>
      </p:grpSp>
      <p:grpSp>
        <p:nvGrpSpPr>
          <p:cNvPr id="55" name="Steering">
            <a:extLst>
              <a:ext uri="{FF2B5EF4-FFF2-40B4-BE49-F238E27FC236}">
                <a16:creationId xmlns:a16="http://schemas.microsoft.com/office/drawing/2014/main" id="{A1FE22DF-20E2-9500-1005-1537D5A014A9}"/>
              </a:ext>
            </a:extLst>
          </p:cNvPr>
          <p:cNvGrpSpPr/>
          <p:nvPr/>
        </p:nvGrpSpPr>
        <p:grpSpPr>
          <a:xfrm>
            <a:off x="-11383682" y="0"/>
            <a:ext cx="13920033" cy="6903720"/>
            <a:chOff x="-4278032" y="-11575"/>
            <a:chExt cx="13920033" cy="6858000"/>
          </a:xfrm>
        </p:grpSpPr>
        <p:grpSp>
          <p:nvGrpSpPr>
            <p:cNvPr id="56" name="C box">
              <a:extLst>
                <a:ext uri="{FF2B5EF4-FFF2-40B4-BE49-F238E27FC236}">
                  <a16:creationId xmlns:a16="http://schemas.microsoft.com/office/drawing/2014/main" id="{1F0D08F4-9A55-5C09-03C7-2B9C0B95BB2C}"/>
                </a:ext>
              </a:extLst>
            </p:cNvPr>
            <p:cNvGrpSpPr/>
            <p:nvPr/>
          </p:nvGrpSpPr>
          <p:grpSpPr>
            <a:xfrm>
              <a:off x="-4278032" y="-11575"/>
              <a:ext cx="13920033" cy="6858000"/>
              <a:chOff x="-11412186" y="0"/>
              <a:chExt cx="13920033" cy="6858000"/>
            </a:xfrm>
            <a:effectLst>
              <a:outerShdw blurRad="254000" dist="88900" algn="l" rotWithShape="0">
                <a:prstClr val="black">
                  <a:alpha val="51000"/>
                </a:prstClr>
              </a:outerShdw>
            </a:effectLst>
          </p:grpSpPr>
          <p:sp>
            <p:nvSpPr>
              <p:cNvPr id="64" name="Rectangle 63">
                <a:extLst>
                  <a:ext uri="{FF2B5EF4-FFF2-40B4-BE49-F238E27FC236}">
                    <a16:creationId xmlns:a16="http://schemas.microsoft.com/office/drawing/2014/main" id="{2FEA6C07-BCDA-D15B-286D-FF642773649E}"/>
                  </a:ext>
                </a:extLst>
              </p:cNvPr>
              <p:cNvSpPr/>
              <p:nvPr/>
            </p:nvSpPr>
            <p:spPr>
              <a:xfrm>
                <a:off x="-11412186" y="0"/>
                <a:ext cx="13234234" cy="6858000"/>
              </a:xfrm>
              <a:prstGeom prst="rect">
                <a:avLst/>
              </a:prstGeom>
              <a:solidFill>
                <a:srgbClr val="2F4C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2722DF3C-6944-FC89-2C90-7F92479499C8}"/>
                  </a:ext>
                </a:extLst>
              </p:cNvPr>
              <p:cNvGrpSpPr/>
              <p:nvPr/>
            </p:nvGrpSpPr>
            <p:grpSpPr>
              <a:xfrm>
                <a:off x="1822047" y="1396858"/>
                <a:ext cx="685800" cy="685800"/>
                <a:chOff x="3650847" y="2754244"/>
                <a:chExt cx="685800" cy="685800"/>
              </a:xfrm>
            </p:grpSpPr>
            <p:sp>
              <p:nvSpPr>
                <p:cNvPr id="66" name="Round Same Side Corner Rectangle 65">
                  <a:extLst>
                    <a:ext uri="{FF2B5EF4-FFF2-40B4-BE49-F238E27FC236}">
                      <a16:creationId xmlns:a16="http://schemas.microsoft.com/office/drawing/2014/main" id="{D4191776-89BD-2E9C-EB67-091DC7712624}"/>
                    </a:ext>
                  </a:extLst>
                </p:cNvPr>
                <p:cNvSpPr/>
                <p:nvPr/>
              </p:nvSpPr>
              <p:spPr>
                <a:xfrm rot="5400000">
                  <a:off x="3650847" y="2754244"/>
                  <a:ext cx="685800" cy="685800"/>
                </a:xfrm>
                <a:prstGeom prst="round2SameRect">
                  <a:avLst/>
                </a:prstGeom>
                <a:solidFill>
                  <a:srgbClr val="2F4C6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67" name="TextBox 66">
                  <a:extLst>
                    <a:ext uri="{FF2B5EF4-FFF2-40B4-BE49-F238E27FC236}">
                      <a16:creationId xmlns:a16="http://schemas.microsoft.com/office/drawing/2014/main" id="{365E6185-02A8-6BD4-2E9D-0A4EDCC63226}"/>
                    </a:ext>
                  </a:extLst>
                </p:cNvPr>
                <p:cNvSpPr txBox="1"/>
                <p:nvPr/>
              </p:nvSpPr>
              <p:spPr>
                <a:xfrm>
                  <a:off x="3650847" y="2768458"/>
                  <a:ext cx="685800" cy="646331"/>
                </a:xfrm>
                <a:prstGeom prst="rect">
                  <a:avLst/>
                </a:prstGeom>
                <a:noFill/>
              </p:spPr>
              <p:txBody>
                <a:bodyPr wrap="square" rtlCol="0" anchor="ctr">
                  <a:spAutoFit/>
                </a:bodyPr>
                <a:lstStyle/>
                <a:p>
                  <a:pPr algn="ctr"/>
                  <a:r>
                    <a:rPr lang="en-US" sz="3600" b="1">
                      <a:solidFill>
                        <a:srgbClr val="042743"/>
                      </a:solidFill>
                    </a:rPr>
                    <a:t>C</a:t>
                  </a:r>
                </a:p>
              </p:txBody>
            </p:sp>
          </p:grpSp>
        </p:grpSp>
        <p:sp>
          <p:nvSpPr>
            <p:cNvPr id="57" name="TextBox 56">
              <a:extLst>
                <a:ext uri="{FF2B5EF4-FFF2-40B4-BE49-F238E27FC236}">
                  <a16:creationId xmlns:a16="http://schemas.microsoft.com/office/drawing/2014/main" id="{722BDB20-7A31-A78F-5EED-855F13EF6C62}"/>
                </a:ext>
              </a:extLst>
            </p:cNvPr>
            <p:cNvSpPr txBox="1"/>
            <p:nvPr/>
          </p:nvSpPr>
          <p:spPr>
            <a:xfrm>
              <a:off x="1765422" y="4120663"/>
              <a:ext cx="6285053" cy="1754326"/>
            </a:xfrm>
            <a:prstGeom prst="rect">
              <a:avLst/>
            </a:prstGeom>
            <a:noFill/>
          </p:spPr>
          <p:txBody>
            <a:bodyPr wrap="square" lIns="91440" tIns="45720" rIns="91440" bIns="45720" rtlCol="0" anchor="t">
              <a:spAutoFit/>
            </a:bodyPr>
            <a:lstStyle/>
            <a:p>
              <a:r>
                <a:rPr lang="en-US">
                  <a:solidFill>
                    <a:schemeClr val="bg1"/>
                  </a:solidFill>
                </a:rPr>
                <a:t>Steering Rack Mounting Plate: Foam/ Carbon Fiber Sandwich plate</a:t>
              </a:r>
            </a:p>
            <a:p>
              <a:r>
                <a:rPr lang="en-US">
                  <a:solidFill>
                    <a:schemeClr val="bg1"/>
                  </a:solidFill>
                </a:rPr>
                <a:t>Steering column support: Cut, notched, and welded 1020 carbon steel.</a:t>
              </a:r>
            </a:p>
            <a:p>
              <a:r>
                <a:rPr lang="en-US">
                  <a:solidFill>
                    <a:schemeClr val="bg1"/>
                  </a:solidFill>
                </a:rPr>
                <a:t>Steering wheel: Modular Carbon fiber steering wheel made with a CNC aluminum mold.</a:t>
              </a:r>
            </a:p>
          </p:txBody>
        </p:sp>
        <p:sp>
          <p:nvSpPr>
            <p:cNvPr id="58" name="TextBox 57">
              <a:extLst>
                <a:ext uri="{FF2B5EF4-FFF2-40B4-BE49-F238E27FC236}">
                  <a16:creationId xmlns:a16="http://schemas.microsoft.com/office/drawing/2014/main" id="{5DE85030-2584-E750-5B25-E511620E452A}"/>
                </a:ext>
              </a:extLst>
            </p:cNvPr>
            <p:cNvSpPr txBox="1"/>
            <p:nvPr/>
          </p:nvSpPr>
          <p:spPr>
            <a:xfrm>
              <a:off x="3154383" y="555823"/>
              <a:ext cx="3507130" cy="830997"/>
            </a:xfrm>
            <a:prstGeom prst="rect">
              <a:avLst/>
            </a:prstGeom>
            <a:noFill/>
          </p:spPr>
          <p:txBody>
            <a:bodyPr wrap="square" rtlCol="0">
              <a:spAutoFit/>
            </a:bodyPr>
            <a:lstStyle/>
            <a:p>
              <a:r>
                <a:rPr lang="en-US" sz="4800" b="1">
                  <a:solidFill>
                    <a:schemeClr val="bg1"/>
                  </a:solidFill>
                </a:rPr>
                <a:t>Steering</a:t>
              </a:r>
            </a:p>
          </p:txBody>
        </p:sp>
        <p:pic>
          <p:nvPicPr>
            <p:cNvPr id="59" name="Picture 58" descr="A grey rectangular object with a round hole&#10;&#10;AI-generated content may be incorrect.">
              <a:extLst>
                <a:ext uri="{FF2B5EF4-FFF2-40B4-BE49-F238E27FC236}">
                  <a16:creationId xmlns:a16="http://schemas.microsoft.com/office/drawing/2014/main" id="{56C7FCA8-9512-D9C0-3C0C-9B44E972D17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796" b="89815" l="2556" r="92412">
                          <a14:foregroundMark x1="6390" y1="41204" x2="7188" y2="53704"/>
                          <a14:foregroundMark x1="2556" y1="71759" x2="3115" y2="41204"/>
                          <a14:foregroundMark x1="91294" y1="32870" x2="92412" y2="36574"/>
                        </a14:backgroundRemoval>
                      </a14:imgEffect>
                    </a14:imgLayer>
                  </a14:imgProps>
                </a:ext>
              </a:extLst>
            </a:blip>
            <a:stretch>
              <a:fillRect/>
            </a:stretch>
          </p:blipFill>
          <p:spPr>
            <a:xfrm>
              <a:off x="1870160" y="1305764"/>
              <a:ext cx="6179409" cy="1013941"/>
            </a:xfrm>
            <a:prstGeom prst="rect">
              <a:avLst/>
            </a:prstGeom>
          </p:spPr>
        </p:pic>
        <p:pic>
          <p:nvPicPr>
            <p:cNvPr id="60" name="Picture 59" descr="A black object with a circle&#10;&#10;AI-generated content may be incorrect.">
              <a:extLst>
                <a:ext uri="{FF2B5EF4-FFF2-40B4-BE49-F238E27FC236}">
                  <a16:creationId xmlns:a16="http://schemas.microsoft.com/office/drawing/2014/main" id="{36DC25DB-C064-C245-E2F6-36F89EA297A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688" b="89978" l="8081" r="94192">
                          <a14:foregroundMark x1="94318" y1="14254" x2="91035" y2="16815"/>
                          <a14:foregroundMark x1="10985" y1="13252" x2="8207" y2="10134"/>
                          <a14:foregroundMark x1="86995" y1="9688" x2="86995" y2="9688"/>
                        </a14:backgroundRemoval>
                      </a14:imgEffect>
                    </a14:imgLayer>
                  </a14:imgProps>
                </a:ext>
              </a:extLst>
            </a:blip>
            <a:stretch>
              <a:fillRect/>
            </a:stretch>
          </p:blipFill>
          <p:spPr>
            <a:xfrm>
              <a:off x="2949225" y="2371202"/>
              <a:ext cx="1352914" cy="1482813"/>
            </a:xfrm>
            <a:prstGeom prst="rect">
              <a:avLst/>
            </a:prstGeom>
          </p:spPr>
        </p:pic>
        <p:pic>
          <p:nvPicPr>
            <p:cNvPr id="61" name="Picture 60">
              <a:extLst>
                <a:ext uri="{FF2B5EF4-FFF2-40B4-BE49-F238E27FC236}">
                  <a16:creationId xmlns:a16="http://schemas.microsoft.com/office/drawing/2014/main" id="{309C313C-A8F9-5BC1-C29B-716D9FD072C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726" b="94241" l="7574" r="90296">
                          <a14:foregroundMark x1="12899" y1="26353" x2="14793" y2="73647"/>
                          <a14:foregroundMark x1="14793" y1="73647" x2="21775" y2="89180"/>
                          <a14:foregroundMark x1="70178" y1="7679" x2="90414" y2="44677"/>
                          <a14:foregroundMark x1="90414" y1="44677" x2="88876" y2="78185"/>
                          <a14:foregroundMark x1="88876" y1="78185" x2="82722" y2="87435"/>
                          <a14:foregroundMark x1="8402" y1="62827" x2="7692" y2="32286"/>
                          <a14:foregroundMark x1="20237" y1="91798" x2="19882" y2="94415"/>
                          <a14:foregroundMark x1="23195" y1="9250" x2="27337" y2="8726"/>
                        </a14:backgroundRemoval>
                      </a14:imgEffect>
                    </a14:imgLayer>
                  </a14:imgProps>
                </a:ext>
              </a:extLst>
            </a:blip>
            <a:stretch>
              <a:fillRect/>
            </a:stretch>
          </p:blipFill>
          <p:spPr>
            <a:xfrm>
              <a:off x="5114261" y="2303362"/>
              <a:ext cx="2062463" cy="1421286"/>
            </a:xfrm>
            <a:prstGeom prst="rect">
              <a:avLst/>
            </a:prstGeom>
          </p:spPr>
        </p:pic>
        <p:sp>
          <p:nvSpPr>
            <p:cNvPr id="62" name="TextBox 61">
              <a:extLst>
                <a:ext uri="{FF2B5EF4-FFF2-40B4-BE49-F238E27FC236}">
                  <a16:creationId xmlns:a16="http://schemas.microsoft.com/office/drawing/2014/main" id="{5AD18027-085C-F861-338A-0CE38EF0187F}"/>
                </a:ext>
              </a:extLst>
            </p:cNvPr>
            <p:cNvSpPr txBox="1"/>
            <p:nvPr/>
          </p:nvSpPr>
          <p:spPr>
            <a:xfrm>
              <a:off x="5391333" y="3694964"/>
              <a:ext cx="298480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Steering wheel</a:t>
              </a:r>
            </a:p>
          </p:txBody>
        </p:sp>
        <p:sp>
          <p:nvSpPr>
            <p:cNvPr id="63" name="TextBox 62">
              <a:extLst>
                <a:ext uri="{FF2B5EF4-FFF2-40B4-BE49-F238E27FC236}">
                  <a16:creationId xmlns:a16="http://schemas.microsoft.com/office/drawing/2014/main" id="{6F557B46-26A9-519C-6E50-D1C689C63281}"/>
                </a:ext>
              </a:extLst>
            </p:cNvPr>
            <p:cNvSpPr txBox="1"/>
            <p:nvPr/>
          </p:nvSpPr>
          <p:spPr>
            <a:xfrm>
              <a:off x="2948977" y="3684635"/>
              <a:ext cx="27431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Steering Column Support</a:t>
              </a:r>
            </a:p>
          </p:txBody>
        </p:sp>
      </p:grpSp>
      <p:grpSp>
        <p:nvGrpSpPr>
          <p:cNvPr id="68" name="Brakes">
            <a:extLst>
              <a:ext uri="{FF2B5EF4-FFF2-40B4-BE49-F238E27FC236}">
                <a16:creationId xmlns:a16="http://schemas.microsoft.com/office/drawing/2014/main" id="{A0A9174E-5DE6-08E8-4979-7FEF80BD0637}"/>
              </a:ext>
            </a:extLst>
          </p:cNvPr>
          <p:cNvGrpSpPr/>
          <p:nvPr/>
        </p:nvGrpSpPr>
        <p:grpSpPr>
          <a:xfrm>
            <a:off x="-13443482" y="0"/>
            <a:ext cx="15183941" cy="6903720"/>
            <a:chOff x="-6375932" y="0"/>
            <a:chExt cx="15183941" cy="6903720"/>
          </a:xfrm>
        </p:grpSpPr>
        <p:grpSp>
          <p:nvGrpSpPr>
            <p:cNvPr id="69" name="D box">
              <a:extLst>
                <a:ext uri="{FF2B5EF4-FFF2-40B4-BE49-F238E27FC236}">
                  <a16:creationId xmlns:a16="http://schemas.microsoft.com/office/drawing/2014/main" id="{9EDFE124-9B89-FBEB-08D0-0E9D36217E9A}"/>
                </a:ext>
              </a:extLst>
            </p:cNvPr>
            <p:cNvGrpSpPr/>
            <p:nvPr/>
          </p:nvGrpSpPr>
          <p:grpSpPr>
            <a:xfrm>
              <a:off x="-6375932" y="0"/>
              <a:ext cx="15183941" cy="6903720"/>
              <a:chOff x="-13590494" y="11044"/>
              <a:chExt cx="15183941" cy="6858000"/>
            </a:xfrm>
          </p:grpSpPr>
          <p:sp>
            <p:nvSpPr>
              <p:cNvPr id="78" name="Rectangle 77">
                <a:extLst>
                  <a:ext uri="{FF2B5EF4-FFF2-40B4-BE49-F238E27FC236}">
                    <a16:creationId xmlns:a16="http://schemas.microsoft.com/office/drawing/2014/main" id="{E1DF6264-3A6E-4FB3-47AA-3C1FCDC4E95B}"/>
                  </a:ext>
                </a:extLst>
              </p:cNvPr>
              <p:cNvSpPr/>
              <p:nvPr/>
            </p:nvSpPr>
            <p:spPr>
              <a:xfrm>
                <a:off x="-13590494" y="11044"/>
                <a:ext cx="14498141" cy="6858000"/>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 Same Side Corner Rectangle 78">
                <a:extLst>
                  <a:ext uri="{FF2B5EF4-FFF2-40B4-BE49-F238E27FC236}">
                    <a16:creationId xmlns:a16="http://schemas.microsoft.com/office/drawing/2014/main" id="{734549A5-6A3A-B669-861D-C988803AABD6}"/>
                  </a:ext>
                </a:extLst>
              </p:cNvPr>
              <p:cNvSpPr/>
              <p:nvPr/>
            </p:nvSpPr>
            <p:spPr>
              <a:xfrm rot="5400000">
                <a:off x="907647" y="725272"/>
                <a:ext cx="685800" cy="685800"/>
              </a:xfrm>
              <a:prstGeom prst="round2SameRect">
                <a:avLst/>
              </a:prstGeom>
              <a:solidFill>
                <a:srgbClr val="A6CAED"/>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80" name="TextBox 79">
                <a:extLst>
                  <a:ext uri="{FF2B5EF4-FFF2-40B4-BE49-F238E27FC236}">
                    <a16:creationId xmlns:a16="http://schemas.microsoft.com/office/drawing/2014/main" id="{8FBF6B60-0FC5-484A-A612-197189CE379D}"/>
                  </a:ext>
                </a:extLst>
              </p:cNvPr>
              <p:cNvSpPr txBox="1"/>
              <p:nvPr/>
            </p:nvSpPr>
            <p:spPr>
              <a:xfrm>
                <a:off x="907647" y="739486"/>
                <a:ext cx="685800" cy="646331"/>
              </a:xfrm>
              <a:prstGeom prst="rect">
                <a:avLst/>
              </a:prstGeom>
              <a:noFill/>
            </p:spPr>
            <p:txBody>
              <a:bodyPr wrap="square" rtlCol="0" anchor="ctr">
                <a:spAutoFit/>
              </a:bodyPr>
              <a:lstStyle/>
              <a:p>
                <a:pPr algn="ctr"/>
                <a:r>
                  <a:rPr lang="en-US" sz="3600" b="1">
                    <a:solidFill>
                      <a:srgbClr val="2F4C63"/>
                    </a:solidFill>
                  </a:rPr>
                  <a:t>D</a:t>
                </a:r>
              </a:p>
            </p:txBody>
          </p:sp>
        </p:grpSp>
        <p:sp>
          <p:nvSpPr>
            <p:cNvPr id="70" name="TextBox 69">
              <a:extLst>
                <a:ext uri="{FF2B5EF4-FFF2-40B4-BE49-F238E27FC236}">
                  <a16:creationId xmlns:a16="http://schemas.microsoft.com/office/drawing/2014/main" id="{4779886C-AFD3-8DBF-AC2E-D0A3785CDA99}"/>
                </a:ext>
              </a:extLst>
            </p:cNvPr>
            <p:cNvSpPr txBox="1"/>
            <p:nvPr/>
          </p:nvSpPr>
          <p:spPr>
            <a:xfrm>
              <a:off x="420434" y="4137551"/>
              <a:ext cx="6285053" cy="1487177"/>
            </a:xfrm>
            <a:prstGeom prst="rect">
              <a:avLst/>
            </a:prstGeom>
            <a:noFill/>
          </p:spPr>
          <p:txBody>
            <a:bodyPr wrap="square" lIns="91440" tIns="45720" rIns="91440" bIns="45720" rtlCol="0" anchor="t">
              <a:spAutoFit/>
            </a:bodyPr>
            <a:lstStyle/>
            <a:p>
              <a:r>
                <a:rPr lang="en-US">
                  <a:solidFill>
                    <a:srgbClr val="A6CAED"/>
                  </a:solidFill>
                </a:rPr>
                <a:t>Upright: CNC machined by our sponsor</a:t>
              </a:r>
            </a:p>
            <a:p>
              <a:r>
                <a:rPr lang="en-US">
                  <a:solidFill>
                    <a:srgbClr val="A6CAED"/>
                  </a:solidFill>
                </a:rPr>
                <a:t>Pedals: CNC machined by our sponsor</a:t>
              </a:r>
            </a:p>
            <a:p>
              <a:r>
                <a:rPr lang="en-US">
                  <a:solidFill>
                    <a:srgbClr val="A6CAED"/>
                  </a:solidFill>
                </a:rPr>
                <a:t>Pedal box: Bent aluminum plate with steel mounting brackets</a:t>
              </a:r>
            </a:p>
            <a:p>
              <a:r>
                <a:rPr lang="en-US">
                  <a:solidFill>
                    <a:srgbClr val="A6CAED"/>
                  </a:solidFill>
                </a:rPr>
                <a:t>Brake lines: Custom bent and flared</a:t>
              </a:r>
            </a:p>
            <a:p>
              <a:endParaRPr lang="en-US">
                <a:solidFill>
                  <a:srgbClr val="A6CAED"/>
                </a:solidFill>
              </a:endParaRPr>
            </a:p>
          </p:txBody>
        </p:sp>
        <p:sp>
          <p:nvSpPr>
            <p:cNvPr id="71" name="TextBox 70">
              <a:extLst>
                <a:ext uri="{FF2B5EF4-FFF2-40B4-BE49-F238E27FC236}">
                  <a16:creationId xmlns:a16="http://schemas.microsoft.com/office/drawing/2014/main" id="{166775BA-6325-CDF2-37CB-3054D506B31D}"/>
                </a:ext>
              </a:extLst>
            </p:cNvPr>
            <p:cNvSpPr txBox="1"/>
            <p:nvPr/>
          </p:nvSpPr>
          <p:spPr>
            <a:xfrm>
              <a:off x="1809395" y="548945"/>
              <a:ext cx="3507130" cy="836537"/>
            </a:xfrm>
            <a:prstGeom prst="rect">
              <a:avLst/>
            </a:prstGeom>
            <a:noFill/>
          </p:spPr>
          <p:txBody>
            <a:bodyPr wrap="square" rtlCol="0">
              <a:spAutoFit/>
            </a:bodyPr>
            <a:lstStyle/>
            <a:p>
              <a:r>
                <a:rPr lang="en-US" sz="4800" b="1">
                  <a:solidFill>
                    <a:srgbClr val="A6CAED"/>
                  </a:solidFill>
                </a:rPr>
                <a:t>Brakes</a:t>
              </a:r>
            </a:p>
          </p:txBody>
        </p:sp>
        <p:pic>
          <p:nvPicPr>
            <p:cNvPr id="72" name="Picture 71" descr="A grey metal object with holes&#10;&#10;AI-generated content may be incorrect.">
              <a:extLst>
                <a:ext uri="{FF2B5EF4-FFF2-40B4-BE49-F238E27FC236}">
                  <a16:creationId xmlns:a16="http://schemas.microsoft.com/office/drawing/2014/main" id="{6A0D9569-549C-DBB3-EE73-110603F46FFF}"/>
                </a:ext>
              </a:extLst>
            </p:cNvPr>
            <p:cNvPicPr>
              <a:picLocks noChangeAspect="1"/>
            </p:cNvPicPr>
            <p:nvPr/>
          </p:nvPicPr>
          <p:blipFill>
            <a:blip r:embed="rId14">
              <a:alphaModFix amt="0"/>
              <a:extLst>
                <a:ext uri="{BEBA8EAE-BF5A-486C-A8C5-ECC9F3942E4B}">
                  <a14:imgProps xmlns:a14="http://schemas.microsoft.com/office/drawing/2010/main">
                    <a14:imgLayer r:embed="rId15">
                      <a14:imgEffect>
                        <a14:backgroundRemoval t="4369" b="93883" l="9816" r="89724">
                          <a14:foregroundMark x1="44785" y1="5922" x2="44785" y2="4466"/>
                          <a14:foregroundMark x1="86810" y1="35049" x2="87117" y2="52718"/>
                          <a14:foregroundMark x1="87117" y1="52718" x2="86810" y2="53107"/>
                          <a14:foregroundMark x1="59369" y1="92198" x2="51380" y2="93883"/>
                          <a14:foregroundMark x1="74387" y1="89029" x2="71825" y2="89569"/>
                          <a14:foregroundMark x1="51380" y1="93883" x2="49540" y2="90291"/>
                          <a14:backgroundMark x1="54755" y1="35049" x2="56595" y2="35049"/>
                          <a14:backgroundMark x1="61350" y1="87476" x2="63957" y2="86602"/>
                          <a14:backgroundMark x1="68712" y1="90485" x2="62270" y2="91650"/>
                          <a14:backgroundMark x1="57515" y1="34272" x2="59509" y2="37767"/>
                          <a14:backgroundMark x1="63344" y1="92136" x2="59509" y2="92330"/>
                          <a14:backgroundMark x1="69018" y1="89029" x2="69325" y2="90097"/>
                          <a14:backgroundMark x1="26994" y1="52039" x2="28834" y2="54660"/>
                        </a14:backgroundRemoval>
                      </a14:imgEffect>
                    </a14:imgLayer>
                  </a14:imgProps>
                </a:ext>
              </a:extLst>
            </a:blip>
            <a:stretch>
              <a:fillRect/>
            </a:stretch>
          </p:blipFill>
          <p:spPr>
            <a:xfrm>
              <a:off x="5291518" y="1016000"/>
              <a:ext cx="1993398" cy="3130380"/>
            </a:xfrm>
            <a:prstGeom prst="rect">
              <a:avLst/>
            </a:prstGeom>
          </p:spPr>
        </p:pic>
        <p:sp>
          <p:nvSpPr>
            <p:cNvPr id="73" name="TextBox 72">
              <a:extLst>
                <a:ext uri="{FF2B5EF4-FFF2-40B4-BE49-F238E27FC236}">
                  <a16:creationId xmlns:a16="http://schemas.microsoft.com/office/drawing/2014/main" id="{35AA70CD-8060-F1C6-8D22-63DC54AC197F}"/>
                </a:ext>
              </a:extLst>
            </p:cNvPr>
            <p:cNvSpPr txBox="1"/>
            <p:nvPr/>
          </p:nvSpPr>
          <p:spPr>
            <a:xfrm>
              <a:off x="6644352" y="556054"/>
              <a:ext cx="9466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A6CAED"/>
                  </a:solidFill>
                </a:rPr>
                <a:t>Upright</a:t>
              </a:r>
            </a:p>
          </p:txBody>
        </p:sp>
        <p:pic>
          <p:nvPicPr>
            <p:cNvPr id="74" name="Picture 73" descr="A metal piece with holes&#10;&#10;AI-generated content may be incorrect.">
              <a:extLst>
                <a:ext uri="{FF2B5EF4-FFF2-40B4-BE49-F238E27FC236}">
                  <a16:creationId xmlns:a16="http://schemas.microsoft.com/office/drawing/2014/main" id="{350C8243-50B0-A988-C879-8A6FA1C2C09D}"/>
                </a:ext>
              </a:extLst>
            </p:cNvPr>
            <p:cNvPicPr>
              <a:picLocks noChangeAspect="1"/>
            </p:cNvPicPr>
            <p:nvPr/>
          </p:nvPicPr>
          <p:blipFill>
            <a:blip r:embed="rId16">
              <a:alphaModFix amt="0"/>
              <a:extLst>
                <a:ext uri="{BEBA8EAE-BF5A-486C-A8C5-ECC9F3942E4B}">
                  <a14:imgProps xmlns:a14="http://schemas.microsoft.com/office/drawing/2010/main">
                    <a14:imgLayer r:embed="rId17">
                      <a14:imgEffect>
                        <a14:backgroundRemoval t="9389" b="92250" l="5260" r="95406">
                          <a14:foregroundMark x1="9720" y1="58271" x2="9121" y2="53651"/>
                          <a14:foregroundMark x1="40945" y1="89270" x2="40013" y2="88674"/>
                          <a14:foregroundMark x1="5260" y1="60954" x2="6458" y2="51118"/>
                          <a14:foregroundMark x1="18509" y1="40537" x2="18842" y2="50373"/>
                          <a14:foregroundMark x1="42410" y1="47839" x2="43009" y2="59613"/>
                          <a14:foregroundMark x1="49467" y1="44560" x2="50932" y2="56334"/>
                          <a14:foregroundMark x1="65113" y1="31893" x2="66245" y2="45753"/>
                          <a14:foregroundMark x1="72170" y1="30700" x2="73036" y2="43219"/>
                          <a14:foregroundMark x1="89814" y1="50373" x2="94274" y2="53651"/>
                          <a14:foregroundMark x1="94541" y1="51118" x2="94274" y2="60358"/>
                          <a14:foregroundMark x1="43875" y1="80030" x2="90146" y2="54396"/>
                          <a14:foregroundMark x1="42810" y1="80477" x2="42810" y2="92399"/>
                          <a14:foregroundMark x1="95206" y1="50671" x2="95406" y2="62444"/>
                          <a14:foregroundMark x1="18043" y1="38748" x2="21172" y2="38748"/>
                        </a14:backgroundRemoval>
                      </a14:imgEffect>
                    </a14:imgLayer>
                  </a14:imgProps>
                </a:ext>
              </a:extLst>
            </a:blip>
            <a:stretch>
              <a:fillRect/>
            </a:stretch>
          </p:blipFill>
          <p:spPr>
            <a:xfrm>
              <a:off x="686485" y="2710226"/>
              <a:ext cx="3233353" cy="1444411"/>
            </a:xfrm>
            <a:prstGeom prst="rect">
              <a:avLst/>
            </a:prstGeom>
          </p:spPr>
        </p:pic>
        <p:pic>
          <p:nvPicPr>
            <p:cNvPr id="75" name="Picture 74" descr="A grey metal object with a hole&#10;&#10;AI-generated content may be incorrect.">
              <a:extLst>
                <a:ext uri="{FF2B5EF4-FFF2-40B4-BE49-F238E27FC236}">
                  <a16:creationId xmlns:a16="http://schemas.microsoft.com/office/drawing/2014/main" id="{63948951-B8E4-3300-8A02-AC754AA5D272}"/>
                </a:ext>
              </a:extLst>
            </p:cNvPr>
            <p:cNvPicPr>
              <a:picLocks noChangeAspect="1"/>
            </p:cNvPicPr>
            <p:nvPr/>
          </p:nvPicPr>
          <p:blipFill>
            <a:blip r:embed="rId18">
              <a:alphaModFix amt="0"/>
              <a:extLst>
                <a:ext uri="{BEBA8EAE-BF5A-486C-A8C5-ECC9F3942E4B}">
                  <a14:imgProps xmlns:a14="http://schemas.microsoft.com/office/drawing/2010/main">
                    <a14:imgLayer r:embed="rId19">
                      <a14:imgEffect>
                        <a14:backgroundRemoval t="8207" b="94630" l="9957" r="89827">
                          <a14:foregroundMark x1="84848" y1="9828" x2="79221" y2="8207"/>
                          <a14:foregroundMark x1="62381" y1="90356" x2="74026" y2="90679"/>
                          <a14:foregroundMark x1="48485" y1="89970" x2="56339" y2="90188"/>
                          <a14:foregroundMark x1="48485" y1="93820" x2="71861" y2="94630"/>
                          <a14:backgroundMark x1="61472" y1="89260" x2="58442" y2="87031"/>
                          <a14:backgroundMark x1="59957" y1="90983" x2="59524" y2="91895"/>
                          <a14:backgroundMark x1="59524" y1="89767" x2="61039" y2="90476"/>
                          <a14:backgroundMark x1="58225" y1="89463" x2="61688" y2="90274"/>
                          <a14:backgroundMark x1="57576" y1="89564" x2="60390" y2="90274"/>
                          <a14:backgroundMark x1="60606" y1="89970" x2="62771" y2="90172"/>
                          <a14:backgroundMark x1="61255" y1="89666" x2="62338" y2="90172"/>
                          <a14:backgroundMark x1="57143" y1="90071" x2="56710" y2="89868"/>
                          <a14:backgroundMark x1="59957" y1="89767" x2="62554" y2="89970"/>
                        </a14:backgroundRemoval>
                      </a14:imgEffect>
                    </a14:imgLayer>
                  </a14:imgProps>
                </a:ext>
              </a:extLst>
            </a:blip>
            <a:stretch>
              <a:fillRect/>
            </a:stretch>
          </p:blipFill>
          <p:spPr>
            <a:xfrm>
              <a:off x="4065313" y="1475945"/>
              <a:ext cx="1226183" cy="2608650"/>
            </a:xfrm>
            <a:prstGeom prst="rect">
              <a:avLst/>
            </a:prstGeom>
          </p:spPr>
        </p:pic>
        <p:sp>
          <p:nvSpPr>
            <p:cNvPr id="76" name="TextBox 75">
              <a:extLst>
                <a:ext uri="{FF2B5EF4-FFF2-40B4-BE49-F238E27FC236}">
                  <a16:creationId xmlns:a16="http://schemas.microsoft.com/office/drawing/2014/main" id="{E5CC3E25-9CF8-D74B-8F50-EC91BAAB8126}"/>
                </a:ext>
              </a:extLst>
            </p:cNvPr>
            <p:cNvSpPr txBox="1"/>
            <p:nvPr/>
          </p:nvSpPr>
          <p:spPr>
            <a:xfrm>
              <a:off x="7239585" y="1638191"/>
              <a:ext cx="959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A6CAED"/>
                  </a:solidFill>
                </a:rPr>
                <a:t>Pedals</a:t>
              </a:r>
            </a:p>
          </p:txBody>
        </p:sp>
        <p:sp>
          <p:nvSpPr>
            <p:cNvPr id="77" name="TextBox 76">
              <a:extLst>
                <a:ext uri="{FF2B5EF4-FFF2-40B4-BE49-F238E27FC236}">
                  <a16:creationId xmlns:a16="http://schemas.microsoft.com/office/drawing/2014/main" id="{52B2A1A2-2987-1F1D-C137-9491BC779F6D}"/>
                </a:ext>
              </a:extLst>
            </p:cNvPr>
            <p:cNvSpPr txBox="1"/>
            <p:nvPr/>
          </p:nvSpPr>
          <p:spPr>
            <a:xfrm>
              <a:off x="1133539" y="2107680"/>
              <a:ext cx="1237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A6CAED"/>
                  </a:solidFill>
                </a:rPr>
                <a:t>Pedal Box</a:t>
              </a:r>
            </a:p>
          </p:txBody>
        </p:sp>
      </p:grpSp>
      <p:sp>
        <p:nvSpPr>
          <p:cNvPr id="30" name="Manufacturing plan">
            <a:extLst>
              <a:ext uri="{FF2B5EF4-FFF2-40B4-BE49-F238E27FC236}">
                <a16:creationId xmlns:a16="http://schemas.microsoft.com/office/drawing/2014/main" id="{3FDC833F-7022-130C-70CB-6A94948CD3EA}"/>
              </a:ext>
            </a:extLst>
          </p:cNvPr>
          <p:cNvSpPr txBox="1"/>
          <p:nvPr/>
        </p:nvSpPr>
        <p:spPr>
          <a:xfrm>
            <a:off x="12877087" y="2481592"/>
            <a:ext cx="5243795" cy="1938992"/>
          </a:xfrm>
          <a:prstGeom prst="rect">
            <a:avLst/>
          </a:prstGeom>
          <a:noFill/>
        </p:spPr>
        <p:txBody>
          <a:bodyPr wrap="square" rtlCol="0">
            <a:spAutoFit/>
          </a:bodyPr>
          <a:lstStyle/>
          <a:p>
            <a:pPr algn="ctr"/>
            <a:r>
              <a:rPr lang="en-US" sz="6000" b="1">
                <a:ln>
                  <a:solidFill>
                    <a:srgbClr val="B49763"/>
                  </a:solidFill>
                </a:ln>
                <a:solidFill>
                  <a:srgbClr val="042743"/>
                </a:solidFill>
              </a:rPr>
              <a:t>Manufacturing Plan</a:t>
            </a:r>
          </a:p>
        </p:txBody>
      </p:sp>
    </p:spTree>
    <p:extLst>
      <p:ext uri="{BB962C8B-B14F-4D97-AF65-F5344CB8AC3E}">
        <p14:creationId xmlns:p14="http://schemas.microsoft.com/office/powerpoint/2010/main" val="237900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F7095-0810-27A1-2177-475C3E164EB5}"/>
            </a:ext>
          </a:extLst>
        </p:cNvPr>
        <p:cNvGrpSpPr/>
        <p:nvPr/>
      </p:nvGrpSpPr>
      <p:grpSpPr>
        <a:xfrm>
          <a:off x="0" y="0"/>
          <a:ext cx="0" cy="0"/>
          <a:chOff x="0" y="0"/>
          <a:chExt cx="0" cy="0"/>
        </a:xfrm>
      </p:grpSpPr>
      <p:grpSp>
        <p:nvGrpSpPr>
          <p:cNvPr id="31" name="Suspension">
            <a:extLst>
              <a:ext uri="{FF2B5EF4-FFF2-40B4-BE49-F238E27FC236}">
                <a16:creationId xmlns:a16="http://schemas.microsoft.com/office/drawing/2014/main" id="{0534971D-71B9-3C17-BF2E-B156456BA4D3}"/>
              </a:ext>
            </a:extLst>
          </p:cNvPr>
          <p:cNvGrpSpPr/>
          <p:nvPr/>
        </p:nvGrpSpPr>
        <p:grpSpPr>
          <a:xfrm>
            <a:off x="399881" y="0"/>
            <a:ext cx="11224335" cy="6903720"/>
            <a:chOff x="332188" y="0"/>
            <a:chExt cx="11224335" cy="6903720"/>
          </a:xfrm>
        </p:grpSpPr>
        <p:grpSp>
          <p:nvGrpSpPr>
            <p:cNvPr id="32" name="A group">
              <a:extLst>
                <a:ext uri="{FF2B5EF4-FFF2-40B4-BE49-F238E27FC236}">
                  <a16:creationId xmlns:a16="http://schemas.microsoft.com/office/drawing/2014/main" id="{0B89B712-6B85-3DCE-7BE2-935124F2DDDB}"/>
                </a:ext>
              </a:extLst>
            </p:cNvPr>
            <p:cNvGrpSpPr/>
            <p:nvPr/>
          </p:nvGrpSpPr>
          <p:grpSpPr>
            <a:xfrm>
              <a:off x="332188" y="0"/>
              <a:ext cx="11224335" cy="6903720"/>
              <a:chOff x="-6887688" y="0"/>
              <a:chExt cx="11224335" cy="6858000"/>
            </a:xfrm>
          </p:grpSpPr>
          <p:sp>
            <p:nvSpPr>
              <p:cNvPr id="45" name="Rectangle 44">
                <a:extLst>
                  <a:ext uri="{FF2B5EF4-FFF2-40B4-BE49-F238E27FC236}">
                    <a16:creationId xmlns:a16="http://schemas.microsoft.com/office/drawing/2014/main" id="{152610CC-99FC-7601-382E-B993847D0D6B}"/>
                  </a:ext>
                </a:extLst>
              </p:cNvPr>
              <p:cNvSpPr/>
              <p:nvPr/>
            </p:nvSpPr>
            <p:spPr>
              <a:xfrm>
                <a:off x="-6887688" y="0"/>
                <a:ext cx="10538535" cy="6858000"/>
              </a:xfrm>
              <a:prstGeom prst="rect">
                <a:avLst/>
              </a:prstGeom>
              <a:solidFill>
                <a:srgbClr val="000E1A"/>
              </a:solidFill>
              <a:ln>
                <a:noFill/>
              </a:ln>
              <a:effectLst>
                <a:outerShdw blurRad="254000" dist="88900" algn="l" rotWithShape="0">
                  <a:prstClr val="black">
                    <a:alpha val="51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nvGrpSpPr>
              <p:cNvPr id="46" name="Group 45">
                <a:extLst>
                  <a:ext uri="{FF2B5EF4-FFF2-40B4-BE49-F238E27FC236}">
                    <a16:creationId xmlns:a16="http://schemas.microsoft.com/office/drawing/2014/main" id="{1A32AC9C-A47C-A171-964A-EC5249993736}"/>
                  </a:ext>
                </a:extLst>
              </p:cNvPr>
              <p:cNvGrpSpPr/>
              <p:nvPr/>
            </p:nvGrpSpPr>
            <p:grpSpPr>
              <a:xfrm>
                <a:off x="3650847" y="2754244"/>
                <a:ext cx="685800" cy="685800"/>
                <a:chOff x="3650847" y="2754244"/>
                <a:chExt cx="685800" cy="685800"/>
              </a:xfrm>
            </p:grpSpPr>
            <p:sp>
              <p:nvSpPr>
                <p:cNvPr id="47" name="Round Same Side Corner Rectangle 46">
                  <a:extLst>
                    <a:ext uri="{FF2B5EF4-FFF2-40B4-BE49-F238E27FC236}">
                      <a16:creationId xmlns:a16="http://schemas.microsoft.com/office/drawing/2014/main" id="{20992306-E96F-7225-29E7-E3A41CA46885}"/>
                    </a:ext>
                  </a:extLst>
                </p:cNvPr>
                <p:cNvSpPr/>
                <p:nvPr/>
              </p:nvSpPr>
              <p:spPr>
                <a:xfrm rot="5400000">
                  <a:off x="3650847" y="2754244"/>
                  <a:ext cx="685800" cy="685800"/>
                </a:xfrm>
                <a:prstGeom prst="round2SameRect">
                  <a:avLst/>
                </a:prstGeom>
                <a:solidFill>
                  <a:srgbClr val="000E1A"/>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48" name="TextBox 47">
                  <a:extLst>
                    <a:ext uri="{FF2B5EF4-FFF2-40B4-BE49-F238E27FC236}">
                      <a16:creationId xmlns:a16="http://schemas.microsoft.com/office/drawing/2014/main" id="{ED39D258-23A2-3F1F-5F22-2558083C45C2}"/>
                    </a:ext>
                  </a:extLst>
                </p:cNvPr>
                <p:cNvSpPr txBox="1"/>
                <p:nvPr/>
              </p:nvSpPr>
              <p:spPr>
                <a:xfrm>
                  <a:off x="3650847" y="2768458"/>
                  <a:ext cx="685800" cy="646331"/>
                </a:xfrm>
                <a:prstGeom prst="rect">
                  <a:avLst/>
                </a:prstGeom>
                <a:noFill/>
              </p:spPr>
              <p:txBody>
                <a:bodyPr wrap="square" rtlCol="0" anchor="ctr">
                  <a:spAutoFit/>
                </a:bodyPr>
                <a:lstStyle/>
                <a:p>
                  <a:pPr algn="ctr"/>
                  <a:r>
                    <a:rPr lang="en-US" sz="3600" b="1">
                      <a:solidFill>
                        <a:schemeClr val="bg1"/>
                      </a:solidFill>
                    </a:rPr>
                    <a:t>A</a:t>
                  </a:r>
                </a:p>
              </p:txBody>
            </p:sp>
          </p:grpSp>
        </p:grpSp>
        <p:sp>
          <p:nvSpPr>
            <p:cNvPr id="33" name="TextBox 32">
              <a:extLst>
                <a:ext uri="{FF2B5EF4-FFF2-40B4-BE49-F238E27FC236}">
                  <a16:creationId xmlns:a16="http://schemas.microsoft.com/office/drawing/2014/main" id="{00EBDF81-35A2-C221-F29B-9DA0996EE4B1}"/>
                </a:ext>
              </a:extLst>
            </p:cNvPr>
            <p:cNvSpPr txBox="1"/>
            <p:nvPr/>
          </p:nvSpPr>
          <p:spPr>
            <a:xfrm>
              <a:off x="3845545" y="3995253"/>
              <a:ext cx="6285053" cy="2044867"/>
            </a:xfrm>
            <a:prstGeom prst="rect">
              <a:avLst/>
            </a:prstGeom>
            <a:noFill/>
          </p:spPr>
          <p:txBody>
            <a:bodyPr wrap="square" lIns="91440" tIns="45720" rIns="91440" bIns="45720" rtlCol="0" anchor="t">
              <a:spAutoFit/>
            </a:bodyPr>
            <a:lstStyle/>
            <a:p>
              <a:r>
                <a:rPr lang="en-US">
                  <a:solidFill>
                    <a:schemeClr val="bg1"/>
                  </a:solidFill>
                </a:rPr>
                <a:t>Control Arms: Welded steel tubing with pressed in and bonded spherical bearings.</a:t>
              </a:r>
            </a:p>
            <a:p>
              <a:r>
                <a:rPr lang="en-US">
                  <a:solidFill>
                    <a:schemeClr val="bg1"/>
                  </a:solidFill>
                </a:rPr>
                <a:t>Pushrods: Carbon fiber tube with bonded in threaded inserts and rod ends.</a:t>
              </a:r>
            </a:p>
            <a:p>
              <a:r>
                <a:rPr lang="en-US">
                  <a:solidFill>
                    <a:schemeClr val="bg1"/>
                  </a:solidFill>
                </a:rPr>
                <a:t>Rocker: Metal 3D printed – 17-4 Stainless Steel</a:t>
              </a:r>
            </a:p>
            <a:p>
              <a:r>
                <a:rPr lang="en-US">
                  <a:solidFill>
                    <a:schemeClr val="bg1"/>
                  </a:solidFill>
                </a:rPr>
                <a:t>Anti-Roll: Steel tubing with waterjet made brackets welded together with standard swivel links.</a:t>
              </a:r>
            </a:p>
          </p:txBody>
        </p:sp>
        <p:sp>
          <p:nvSpPr>
            <p:cNvPr id="34" name="TextBox 33">
              <a:extLst>
                <a:ext uri="{FF2B5EF4-FFF2-40B4-BE49-F238E27FC236}">
                  <a16:creationId xmlns:a16="http://schemas.microsoft.com/office/drawing/2014/main" id="{F08538D6-8186-42CF-F7CE-CE80FA01AE94}"/>
                </a:ext>
              </a:extLst>
            </p:cNvPr>
            <p:cNvSpPr txBox="1"/>
            <p:nvPr/>
          </p:nvSpPr>
          <p:spPr>
            <a:xfrm>
              <a:off x="5234506" y="406647"/>
              <a:ext cx="3507130" cy="836537"/>
            </a:xfrm>
            <a:prstGeom prst="rect">
              <a:avLst/>
            </a:prstGeom>
            <a:noFill/>
          </p:spPr>
          <p:txBody>
            <a:bodyPr wrap="square" lIns="91440" tIns="45720" rIns="91440" bIns="45720" rtlCol="0" anchor="t">
              <a:spAutoFit/>
            </a:bodyPr>
            <a:lstStyle/>
            <a:p>
              <a:r>
                <a:rPr lang="en-US" sz="4800" b="1">
                  <a:solidFill>
                    <a:schemeClr val="bg1"/>
                  </a:solidFill>
                </a:rPr>
                <a:t>Suspension</a:t>
              </a:r>
            </a:p>
          </p:txBody>
        </p:sp>
        <p:sp>
          <p:nvSpPr>
            <p:cNvPr id="35" name="TextBox 34">
              <a:extLst>
                <a:ext uri="{FF2B5EF4-FFF2-40B4-BE49-F238E27FC236}">
                  <a16:creationId xmlns:a16="http://schemas.microsoft.com/office/drawing/2014/main" id="{62C88A20-A55D-6E4F-F6BD-C5285CD33B32}"/>
                </a:ext>
              </a:extLst>
            </p:cNvPr>
            <p:cNvSpPr txBox="1"/>
            <p:nvPr/>
          </p:nvSpPr>
          <p:spPr>
            <a:xfrm>
              <a:off x="3786620" y="2705326"/>
              <a:ext cx="1405053"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Wishbones</a:t>
              </a:r>
            </a:p>
          </p:txBody>
        </p:sp>
        <p:sp>
          <p:nvSpPr>
            <p:cNvPr id="36" name="TextBox 35">
              <a:extLst>
                <a:ext uri="{FF2B5EF4-FFF2-40B4-BE49-F238E27FC236}">
                  <a16:creationId xmlns:a16="http://schemas.microsoft.com/office/drawing/2014/main" id="{C73EC7ED-A7DD-96AB-768D-8F48B13B8412}"/>
                </a:ext>
              </a:extLst>
            </p:cNvPr>
            <p:cNvSpPr txBox="1"/>
            <p:nvPr/>
          </p:nvSpPr>
          <p:spPr>
            <a:xfrm>
              <a:off x="5081568" y="2702497"/>
              <a:ext cx="90944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chemeClr val="bg1"/>
                  </a:solidFill>
                </a:rPr>
                <a:t>Rocker</a:t>
              </a:r>
            </a:p>
          </p:txBody>
        </p:sp>
        <p:sp>
          <p:nvSpPr>
            <p:cNvPr id="37" name="TextBox 36">
              <a:extLst>
                <a:ext uri="{FF2B5EF4-FFF2-40B4-BE49-F238E27FC236}">
                  <a16:creationId xmlns:a16="http://schemas.microsoft.com/office/drawing/2014/main" id="{014F6562-029B-063C-1855-5F3926C94352}"/>
                </a:ext>
              </a:extLst>
            </p:cNvPr>
            <p:cNvSpPr txBox="1"/>
            <p:nvPr/>
          </p:nvSpPr>
          <p:spPr>
            <a:xfrm>
              <a:off x="8326720" y="2709147"/>
              <a:ext cx="138646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Anti-Roll Bar</a:t>
              </a:r>
            </a:p>
          </p:txBody>
        </p:sp>
        <p:sp>
          <p:nvSpPr>
            <p:cNvPr id="38" name="TextBox 37">
              <a:extLst>
                <a:ext uri="{FF2B5EF4-FFF2-40B4-BE49-F238E27FC236}">
                  <a16:creationId xmlns:a16="http://schemas.microsoft.com/office/drawing/2014/main" id="{CB2878F6-94AD-933C-3C1A-69E20BA2B3AA}"/>
                </a:ext>
              </a:extLst>
            </p:cNvPr>
            <p:cNvSpPr txBox="1"/>
            <p:nvPr/>
          </p:nvSpPr>
          <p:spPr>
            <a:xfrm>
              <a:off x="3885202" y="3663305"/>
              <a:ext cx="102095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chemeClr val="bg1"/>
                  </a:solidFill>
                </a:rPr>
                <a:t>Pushrod</a:t>
              </a:r>
            </a:p>
          </p:txBody>
        </p:sp>
        <p:sp>
          <p:nvSpPr>
            <p:cNvPr id="39" name="TextBox 38">
              <a:extLst>
                <a:ext uri="{FF2B5EF4-FFF2-40B4-BE49-F238E27FC236}">
                  <a16:creationId xmlns:a16="http://schemas.microsoft.com/office/drawing/2014/main" id="{31ACBE90-3978-8C81-A189-D609BA95DFA9}"/>
                </a:ext>
              </a:extLst>
            </p:cNvPr>
            <p:cNvSpPr txBox="1"/>
            <p:nvPr/>
          </p:nvSpPr>
          <p:spPr>
            <a:xfrm>
              <a:off x="6763243" y="2700765"/>
              <a:ext cx="147939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Anti Roll Link</a:t>
              </a:r>
            </a:p>
          </p:txBody>
        </p:sp>
        <p:pic>
          <p:nvPicPr>
            <p:cNvPr id="40" name="Picture 39">
              <a:extLst>
                <a:ext uri="{FF2B5EF4-FFF2-40B4-BE49-F238E27FC236}">
                  <a16:creationId xmlns:a16="http://schemas.microsoft.com/office/drawing/2014/main" id="{6A371DC0-4CFE-0B47-DDFC-9EBEBE222214}"/>
                </a:ext>
              </a:extLst>
            </p:cNvPr>
            <p:cNvPicPr>
              <a:picLocks noChangeAspect="1"/>
            </p:cNvPicPr>
            <p:nvPr/>
          </p:nvPicPr>
          <p:blipFill>
            <a:blip r:embed="rId2"/>
            <a:stretch>
              <a:fillRect/>
            </a:stretch>
          </p:blipFill>
          <p:spPr>
            <a:xfrm>
              <a:off x="2774462" y="1325027"/>
              <a:ext cx="2709334" cy="1433485"/>
            </a:xfrm>
            <a:prstGeom prst="rect">
              <a:avLst/>
            </a:prstGeom>
          </p:spPr>
        </p:pic>
        <p:pic>
          <p:nvPicPr>
            <p:cNvPr id="41" name="Picture 40" descr="A grey metal object with holes&#10;&#10;AI-generated content may be incorrect.">
              <a:extLst>
                <a:ext uri="{FF2B5EF4-FFF2-40B4-BE49-F238E27FC236}">
                  <a16:creationId xmlns:a16="http://schemas.microsoft.com/office/drawing/2014/main" id="{87C7995B-866F-4396-7B57-620C740573EF}"/>
                </a:ext>
              </a:extLst>
            </p:cNvPr>
            <p:cNvPicPr>
              <a:picLocks noChangeAspect="1"/>
            </p:cNvPicPr>
            <p:nvPr/>
          </p:nvPicPr>
          <p:blipFill>
            <a:blip r:embed="rId3"/>
            <a:stretch>
              <a:fillRect/>
            </a:stretch>
          </p:blipFill>
          <p:spPr>
            <a:xfrm>
              <a:off x="4044462" y="1253386"/>
              <a:ext cx="3048000" cy="1583280"/>
            </a:xfrm>
            <a:prstGeom prst="rect">
              <a:avLst/>
            </a:prstGeom>
          </p:spPr>
        </p:pic>
        <p:pic>
          <p:nvPicPr>
            <p:cNvPr id="42" name="Picture 41">
              <a:extLst>
                <a:ext uri="{FF2B5EF4-FFF2-40B4-BE49-F238E27FC236}">
                  <a16:creationId xmlns:a16="http://schemas.microsoft.com/office/drawing/2014/main" id="{ED484A7C-7E2A-963D-58F2-6D2CF31A88D3}"/>
                </a:ext>
              </a:extLst>
            </p:cNvPr>
            <p:cNvPicPr>
              <a:picLocks noChangeAspect="1"/>
            </p:cNvPicPr>
            <p:nvPr/>
          </p:nvPicPr>
          <p:blipFill>
            <a:blip r:embed="rId4">
              <a:alphaModFix amt="0"/>
            </a:blip>
            <a:stretch>
              <a:fillRect/>
            </a:stretch>
          </p:blipFill>
          <p:spPr>
            <a:xfrm>
              <a:off x="7398565" y="1255221"/>
              <a:ext cx="3764411" cy="1963863"/>
            </a:xfrm>
            <a:prstGeom prst="rect">
              <a:avLst/>
            </a:prstGeom>
          </p:spPr>
        </p:pic>
        <p:pic>
          <p:nvPicPr>
            <p:cNvPr id="43" name="Picture 42" descr="A close-up of a tool&#10;&#10;AI-generated content may be incorrect.">
              <a:extLst>
                <a:ext uri="{FF2B5EF4-FFF2-40B4-BE49-F238E27FC236}">
                  <a16:creationId xmlns:a16="http://schemas.microsoft.com/office/drawing/2014/main" id="{DC8C9501-9868-B6F9-0F5C-DB8C51F10149}"/>
                </a:ext>
              </a:extLst>
            </p:cNvPr>
            <p:cNvPicPr>
              <a:picLocks noChangeAspect="1"/>
            </p:cNvPicPr>
            <p:nvPr/>
          </p:nvPicPr>
          <p:blipFill>
            <a:blip r:embed="rId5"/>
            <a:stretch>
              <a:fillRect/>
            </a:stretch>
          </p:blipFill>
          <p:spPr>
            <a:xfrm flipH="1">
              <a:off x="6297898" y="1789273"/>
              <a:ext cx="1738923" cy="895761"/>
            </a:xfrm>
            <a:prstGeom prst="rect">
              <a:avLst/>
            </a:prstGeom>
          </p:spPr>
        </p:pic>
        <p:pic>
          <p:nvPicPr>
            <p:cNvPr id="44" name="Picture 43">
              <a:extLst>
                <a:ext uri="{FF2B5EF4-FFF2-40B4-BE49-F238E27FC236}">
                  <a16:creationId xmlns:a16="http://schemas.microsoft.com/office/drawing/2014/main" id="{99C5B270-8623-EEBD-3B8E-1AB166BB64DA}"/>
                </a:ext>
              </a:extLst>
            </p:cNvPr>
            <p:cNvPicPr>
              <a:picLocks noChangeAspect="1"/>
            </p:cNvPicPr>
            <p:nvPr/>
          </p:nvPicPr>
          <p:blipFill>
            <a:blip r:embed="rId6"/>
            <a:stretch>
              <a:fillRect/>
            </a:stretch>
          </p:blipFill>
          <p:spPr>
            <a:xfrm rot="-2400000">
              <a:off x="3204308" y="1513899"/>
              <a:ext cx="7092462" cy="3660870"/>
            </a:xfrm>
            <a:prstGeom prst="rect">
              <a:avLst/>
            </a:prstGeom>
          </p:spPr>
        </p:pic>
      </p:grpSp>
      <p:grpSp>
        <p:nvGrpSpPr>
          <p:cNvPr id="21" name="Chassis">
            <a:extLst>
              <a:ext uri="{FF2B5EF4-FFF2-40B4-BE49-F238E27FC236}">
                <a16:creationId xmlns:a16="http://schemas.microsoft.com/office/drawing/2014/main" id="{58705DEE-5BA6-6B0C-00AF-E82CEDFA0789}"/>
              </a:ext>
            </a:extLst>
          </p:cNvPr>
          <p:cNvGrpSpPr/>
          <p:nvPr/>
        </p:nvGrpSpPr>
        <p:grpSpPr>
          <a:xfrm>
            <a:off x="-2220269" y="0"/>
            <a:ext cx="13005633" cy="6903720"/>
            <a:chOff x="-2275884" y="0"/>
            <a:chExt cx="13005633" cy="6903720"/>
          </a:xfrm>
        </p:grpSpPr>
        <p:sp>
          <p:nvSpPr>
            <p:cNvPr id="24" name="B rec">
              <a:extLst>
                <a:ext uri="{FF2B5EF4-FFF2-40B4-BE49-F238E27FC236}">
                  <a16:creationId xmlns:a16="http://schemas.microsoft.com/office/drawing/2014/main" id="{120184EE-F5F7-2968-CE06-F3ED60BF7917}"/>
                </a:ext>
              </a:extLst>
            </p:cNvPr>
            <p:cNvSpPr/>
            <p:nvPr/>
          </p:nvSpPr>
          <p:spPr>
            <a:xfrm>
              <a:off x="-2275884" y="0"/>
              <a:ext cx="12319834" cy="6903720"/>
            </a:xfrm>
            <a:prstGeom prst="rect">
              <a:avLst/>
            </a:prstGeom>
            <a:solidFill>
              <a:srgbClr val="0528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 tab">
              <a:extLst>
                <a:ext uri="{FF2B5EF4-FFF2-40B4-BE49-F238E27FC236}">
                  <a16:creationId xmlns:a16="http://schemas.microsoft.com/office/drawing/2014/main" id="{9BDC825F-42CD-E6C3-2022-6D3214234A52}"/>
                </a:ext>
              </a:extLst>
            </p:cNvPr>
            <p:cNvSpPr/>
            <p:nvPr/>
          </p:nvSpPr>
          <p:spPr>
            <a:xfrm rot="5400000">
              <a:off x="10041663" y="2122133"/>
              <a:ext cx="690372" cy="685800"/>
            </a:xfrm>
            <a:prstGeom prst="round2SameRect">
              <a:avLst/>
            </a:prstGeom>
            <a:solidFill>
              <a:srgbClr val="04274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26" name="B">
              <a:extLst>
                <a:ext uri="{FF2B5EF4-FFF2-40B4-BE49-F238E27FC236}">
                  <a16:creationId xmlns:a16="http://schemas.microsoft.com/office/drawing/2014/main" id="{4950AC0D-B3AF-5267-C7B2-170FF1DD2E7A}"/>
                </a:ext>
              </a:extLst>
            </p:cNvPr>
            <p:cNvSpPr txBox="1"/>
            <p:nvPr/>
          </p:nvSpPr>
          <p:spPr>
            <a:xfrm>
              <a:off x="10043949" y="2110851"/>
              <a:ext cx="685800" cy="650640"/>
            </a:xfrm>
            <a:prstGeom prst="rect">
              <a:avLst/>
            </a:prstGeom>
            <a:noFill/>
          </p:spPr>
          <p:txBody>
            <a:bodyPr wrap="square" rtlCol="0" anchor="ctr">
              <a:spAutoFit/>
            </a:bodyPr>
            <a:lstStyle/>
            <a:p>
              <a:pPr algn="ctr"/>
              <a:r>
                <a:rPr lang="en-US" sz="3600" b="1">
                  <a:solidFill>
                    <a:srgbClr val="000E1A"/>
                  </a:solidFill>
                </a:rPr>
                <a:t>B</a:t>
              </a:r>
            </a:p>
          </p:txBody>
        </p:sp>
        <p:sp>
          <p:nvSpPr>
            <p:cNvPr id="27" name="Cha des">
              <a:extLst>
                <a:ext uri="{FF2B5EF4-FFF2-40B4-BE49-F238E27FC236}">
                  <a16:creationId xmlns:a16="http://schemas.microsoft.com/office/drawing/2014/main" id="{7EADC400-9F9F-C325-CE97-448D91A5261B}"/>
                </a:ext>
              </a:extLst>
            </p:cNvPr>
            <p:cNvSpPr txBox="1"/>
            <p:nvPr/>
          </p:nvSpPr>
          <p:spPr>
            <a:xfrm>
              <a:off x="2996549" y="5209077"/>
              <a:ext cx="5068903" cy="646331"/>
            </a:xfrm>
            <a:prstGeom prst="rect">
              <a:avLst/>
            </a:prstGeom>
            <a:noFill/>
          </p:spPr>
          <p:txBody>
            <a:bodyPr wrap="square" lIns="91440" tIns="45720" rIns="91440" bIns="45720" rtlCol="0" anchor="t">
              <a:spAutoFit/>
            </a:bodyPr>
            <a:lstStyle/>
            <a:p>
              <a:pPr algn="ctr"/>
              <a:r>
                <a:rPr lang="en-US">
                  <a:solidFill>
                    <a:schemeClr val="bg1"/>
                  </a:solidFill>
                </a:rPr>
                <a:t>Cut and bent 1020 Carbon Steel tubing jigged and professionally welded.</a:t>
              </a:r>
            </a:p>
          </p:txBody>
        </p:sp>
        <p:sp>
          <p:nvSpPr>
            <p:cNvPr id="28" name="Chassis">
              <a:extLst>
                <a:ext uri="{FF2B5EF4-FFF2-40B4-BE49-F238E27FC236}">
                  <a16:creationId xmlns:a16="http://schemas.microsoft.com/office/drawing/2014/main" id="{0D8E3C34-C803-A02E-0548-A20F85497558}"/>
                </a:ext>
              </a:extLst>
            </p:cNvPr>
            <p:cNvSpPr txBox="1"/>
            <p:nvPr/>
          </p:nvSpPr>
          <p:spPr>
            <a:xfrm>
              <a:off x="4126393" y="582298"/>
              <a:ext cx="3507130" cy="836537"/>
            </a:xfrm>
            <a:prstGeom prst="rect">
              <a:avLst/>
            </a:prstGeom>
            <a:noFill/>
          </p:spPr>
          <p:txBody>
            <a:bodyPr wrap="square" rtlCol="0">
              <a:spAutoFit/>
            </a:bodyPr>
            <a:lstStyle/>
            <a:p>
              <a:r>
                <a:rPr lang="en-US" sz="4800" b="1">
                  <a:solidFill>
                    <a:schemeClr val="bg1"/>
                  </a:solidFill>
                </a:rPr>
                <a:t>Chassis</a:t>
              </a:r>
            </a:p>
          </p:txBody>
        </p:sp>
        <p:pic>
          <p:nvPicPr>
            <p:cNvPr id="29" name="Picture 28" descr="A metal frame with a grey object on it&#10;&#10;AI-generated content may be incorrect.">
              <a:extLst>
                <a:ext uri="{FF2B5EF4-FFF2-40B4-BE49-F238E27FC236}">
                  <a16:creationId xmlns:a16="http://schemas.microsoft.com/office/drawing/2014/main" id="{BB21346C-2FDC-565E-9A98-A8BD1E1911A5}"/>
                </a:ext>
              </a:extLst>
            </p:cNvPr>
            <p:cNvPicPr>
              <a:picLocks noChangeAspect="1"/>
            </p:cNvPicPr>
            <p:nvPr/>
          </p:nvPicPr>
          <p:blipFill>
            <a:blip r:embed="rId7">
              <a:extLst>
                <a:ext uri="{28A0092B-C50C-407E-A947-70E740481C1C}">
                  <a14:useLocalDpi xmlns:a14="http://schemas.microsoft.com/office/drawing/2010/main" val="0"/>
                </a:ext>
              </a:extLst>
            </a:blip>
            <a:srcRect l="22288" t="10794" r="28803" b="3512"/>
            <a:stretch>
              <a:fillRect/>
            </a:stretch>
          </p:blipFill>
          <p:spPr>
            <a:xfrm>
              <a:off x="3121635" y="1012888"/>
              <a:ext cx="4882219" cy="4930163"/>
            </a:xfrm>
            <a:prstGeom prst="rect">
              <a:avLst/>
            </a:prstGeom>
          </p:spPr>
        </p:pic>
      </p:grpSp>
      <p:grpSp>
        <p:nvGrpSpPr>
          <p:cNvPr id="55" name="Steering">
            <a:extLst>
              <a:ext uri="{FF2B5EF4-FFF2-40B4-BE49-F238E27FC236}">
                <a16:creationId xmlns:a16="http://schemas.microsoft.com/office/drawing/2014/main" id="{B4B92ED3-5E35-AC19-B4FF-C7E3BE64F9BF}"/>
              </a:ext>
            </a:extLst>
          </p:cNvPr>
          <p:cNvGrpSpPr/>
          <p:nvPr/>
        </p:nvGrpSpPr>
        <p:grpSpPr>
          <a:xfrm>
            <a:off x="-11383682" y="0"/>
            <a:ext cx="13920033" cy="6903720"/>
            <a:chOff x="-4278032" y="-11575"/>
            <a:chExt cx="13920033" cy="6858000"/>
          </a:xfrm>
        </p:grpSpPr>
        <p:grpSp>
          <p:nvGrpSpPr>
            <p:cNvPr id="56" name="C box">
              <a:extLst>
                <a:ext uri="{FF2B5EF4-FFF2-40B4-BE49-F238E27FC236}">
                  <a16:creationId xmlns:a16="http://schemas.microsoft.com/office/drawing/2014/main" id="{80E9C925-97F1-4659-8F77-E0753348FE85}"/>
                </a:ext>
              </a:extLst>
            </p:cNvPr>
            <p:cNvGrpSpPr/>
            <p:nvPr/>
          </p:nvGrpSpPr>
          <p:grpSpPr>
            <a:xfrm>
              <a:off x="-4278032" y="-11575"/>
              <a:ext cx="13920033" cy="6858000"/>
              <a:chOff x="-11412186" y="0"/>
              <a:chExt cx="13920033" cy="6858000"/>
            </a:xfrm>
            <a:effectLst>
              <a:outerShdw blurRad="254000" dist="88900" algn="l" rotWithShape="0">
                <a:prstClr val="black">
                  <a:alpha val="51000"/>
                </a:prstClr>
              </a:outerShdw>
            </a:effectLst>
          </p:grpSpPr>
          <p:sp>
            <p:nvSpPr>
              <p:cNvPr id="64" name="Rectangle 63">
                <a:extLst>
                  <a:ext uri="{FF2B5EF4-FFF2-40B4-BE49-F238E27FC236}">
                    <a16:creationId xmlns:a16="http://schemas.microsoft.com/office/drawing/2014/main" id="{DA93B062-0642-3DCE-44AB-72FF699B9C28}"/>
                  </a:ext>
                </a:extLst>
              </p:cNvPr>
              <p:cNvSpPr/>
              <p:nvPr/>
            </p:nvSpPr>
            <p:spPr>
              <a:xfrm>
                <a:off x="-11412186" y="0"/>
                <a:ext cx="13234234" cy="6858000"/>
              </a:xfrm>
              <a:prstGeom prst="rect">
                <a:avLst/>
              </a:prstGeom>
              <a:solidFill>
                <a:srgbClr val="2F4C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706E3921-3342-49A4-0897-C7F2151FAF5C}"/>
                  </a:ext>
                </a:extLst>
              </p:cNvPr>
              <p:cNvGrpSpPr/>
              <p:nvPr/>
            </p:nvGrpSpPr>
            <p:grpSpPr>
              <a:xfrm>
                <a:off x="1822047" y="1396858"/>
                <a:ext cx="685800" cy="685800"/>
                <a:chOff x="3650847" y="2754244"/>
                <a:chExt cx="685800" cy="685800"/>
              </a:xfrm>
            </p:grpSpPr>
            <p:sp>
              <p:nvSpPr>
                <p:cNvPr id="66" name="Round Same Side Corner Rectangle 65">
                  <a:extLst>
                    <a:ext uri="{FF2B5EF4-FFF2-40B4-BE49-F238E27FC236}">
                      <a16:creationId xmlns:a16="http://schemas.microsoft.com/office/drawing/2014/main" id="{4B2ED960-5F89-D8F8-B41B-E09AB660D2E0}"/>
                    </a:ext>
                  </a:extLst>
                </p:cNvPr>
                <p:cNvSpPr/>
                <p:nvPr/>
              </p:nvSpPr>
              <p:spPr>
                <a:xfrm rot="5400000">
                  <a:off x="3650847" y="2754244"/>
                  <a:ext cx="685800" cy="685800"/>
                </a:xfrm>
                <a:prstGeom prst="round2SameRect">
                  <a:avLst/>
                </a:prstGeom>
                <a:solidFill>
                  <a:srgbClr val="2F4C6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67" name="TextBox 66">
                  <a:extLst>
                    <a:ext uri="{FF2B5EF4-FFF2-40B4-BE49-F238E27FC236}">
                      <a16:creationId xmlns:a16="http://schemas.microsoft.com/office/drawing/2014/main" id="{658D4099-8552-6003-0B83-4F7C463B6AE0}"/>
                    </a:ext>
                  </a:extLst>
                </p:cNvPr>
                <p:cNvSpPr txBox="1"/>
                <p:nvPr/>
              </p:nvSpPr>
              <p:spPr>
                <a:xfrm>
                  <a:off x="3650847" y="2768458"/>
                  <a:ext cx="685800" cy="646331"/>
                </a:xfrm>
                <a:prstGeom prst="rect">
                  <a:avLst/>
                </a:prstGeom>
                <a:noFill/>
              </p:spPr>
              <p:txBody>
                <a:bodyPr wrap="square" rtlCol="0" anchor="ctr">
                  <a:spAutoFit/>
                </a:bodyPr>
                <a:lstStyle/>
                <a:p>
                  <a:pPr algn="ctr"/>
                  <a:r>
                    <a:rPr lang="en-US" sz="3600" b="1">
                      <a:solidFill>
                        <a:srgbClr val="042743"/>
                      </a:solidFill>
                    </a:rPr>
                    <a:t>C</a:t>
                  </a:r>
                </a:p>
              </p:txBody>
            </p:sp>
          </p:grpSp>
        </p:grpSp>
        <p:sp>
          <p:nvSpPr>
            <p:cNvPr id="57" name="TextBox 56">
              <a:extLst>
                <a:ext uri="{FF2B5EF4-FFF2-40B4-BE49-F238E27FC236}">
                  <a16:creationId xmlns:a16="http://schemas.microsoft.com/office/drawing/2014/main" id="{BB822D7C-7B70-E7F3-605F-FB9F2DA6BDA7}"/>
                </a:ext>
              </a:extLst>
            </p:cNvPr>
            <p:cNvSpPr txBox="1"/>
            <p:nvPr/>
          </p:nvSpPr>
          <p:spPr>
            <a:xfrm>
              <a:off x="1765422" y="4120663"/>
              <a:ext cx="6285053" cy="1754326"/>
            </a:xfrm>
            <a:prstGeom prst="rect">
              <a:avLst/>
            </a:prstGeom>
            <a:noFill/>
          </p:spPr>
          <p:txBody>
            <a:bodyPr wrap="square" lIns="91440" tIns="45720" rIns="91440" bIns="45720" rtlCol="0" anchor="t">
              <a:spAutoFit/>
            </a:bodyPr>
            <a:lstStyle/>
            <a:p>
              <a:r>
                <a:rPr lang="en-US">
                  <a:solidFill>
                    <a:schemeClr val="bg1"/>
                  </a:solidFill>
                </a:rPr>
                <a:t>Steering Rack Mounting Plate: Foam/ Carbon Fiber Sandwich plate</a:t>
              </a:r>
            </a:p>
            <a:p>
              <a:r>
                <a:rPr lang="en-US">
                  <a:solidFill>
                    <a:schemeClr val="bg1"/>
                  </a:solidFill>
                </a:rPr>
                <a:t>Steering column support: Cut, notched, and welded 1020 carbon steel.</a:t>
              </a:r>
            </a:p>
            <a:p>
              <a:r>
                <a:rPr lang="en-US">
                  <a:solidFill>
                    <a:schemeClr val="bg1"/>
                  </a:solidFill>
                </a:rPr>
                <a:t>Steering wheel: Modular Carbon fiber steering wheel made with a CNC aluminum mold.</a:t>
              </a:r>
            </a:p>
          </p:txBody>
        </p:sp>
        <p:sp>
          <p:nvSpPr>
            <p:cNvPr id="58" name="TextBox 57">
              <a:extLst>
                <a:ext uri="{FF2B5EF4-FFF2-40B4-BE49-F238E27FC236}">
                  <a16:creationId xmlns:a16="http://schemas.microsoft.com/office/drawing/2014/main" id="{072E1FAC-EE97-6CCB-8E44-65688F78479E}"/>
                </a:ext>
              </a:extLst>
            </p:cNvPr>
            <p:cNvSpPr txBox="1"/>
            <p:nvPr/>
          </p:nvSpPr>
          <p:spPr>
            <a:xfrm>
              <a:off x="3154383" y="555823"/>
              <a:ext cx="3507130" cy="830997"/>
            </a:xfrm>
            <a:prstGeom prst="rect">
              <a:avLst/>
            </a:prstGeom>
            <a:noFill/>
          </p:spPr>
          <p:txBody>
            <a:bodyPr wrap="square" rtlCol="0">
              <a:spAutoFit/>
            </a:bodyPr>
            <a:lstStyle/>
            <a:p>
              <a:r>
                <a:rPr lang="en-US" sz="4800" b="1">
                  <a:solidFill>
                    <a:schemeClr val="bg1"/>
                  </a:solidFill>
                </a:rPr>
                <a:t>Steering</a:t>
              </a:r>
            </a:p>
          </p:txBody>
        </p:sp>
        <p:pic>
          <p:nvPicPr>
            <p:cNvPr id="59" name="Picture 58" descr="A grey rectangular object with a round hole&#10;&#10;AI-generated content may be incorrect.">
              <a:extLst>
                <a:ext uri="{FF2B5EF4-FFF2-40B4-BE49-F238E27FC236}">
                  <a16:creationId xmlns:a16="http://schemas.microsoft.com/office/drawing/2014/main" id="{876B37B4-3694-8B54-5098-7C5CFDD95ED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796" b="89815" l="2556" r="92412">
                          <a14:foregroundMark x1="6390" y1="41204" x2="7188" y2="53704"/>
                          <a14:foregroundMark x1="2556" y1="71759" x2="3115" y2="41204"/>
                          <a14:foregroundMark x1="91294" y1="32870" x2="92412" y2="36574"/>
                        </a14:backgroundRemoval>
                      </a14:imgEffect>
                    </a14:imgLayer>
                  </a14:imgProps>
                </a:ext>
              </a:extLst>
            </a:blip>
            <a:stretch>
              <a:fillRect/>
            </a:stretch>
          </p:blipFill>
          <p:spPr>
            <a:xfrm>
              <a:off x="1870160" y="1305764"/>
              <a:ext cx="6179409" cy="1013941"/>
            </a:xfrm>
            <a:prstGeom prst="rect">
              <a:avLst/>
            </a:prstGeom>
          </p:spPr>
        </p:pic>
        <p:pic>
          <p:nvPicPr>
            <p:cNvPr id="60" name="Picture 59" descr="A black object with a circle&#10;&#10;AI-generated content may be incorrect.">
              <a:extLst>
                <a:ext uri="{FF2B5EF4-FFF2-40B4-BE49-F238E27FC236}">
                  <a16:creationId xmlns:a16="http://schemas.microsoft.com/office/drawing/2014/main" id="{F4307DBF-B6D2-B4E8-9365-5430F69C9F4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688" b="89978" l="8081" r="94192">
                          <a14:foregroundMark x1="94318" y1="14254" x2="91035" y2="16815"/>
                          <a14:foregroundMark x1="10985" y1="13252" x2="8207" y2="10134"/>
                          <a14:foregroundMark x1="86995" y1="9688" x2="86995" y2="9688"/>
                        </a14:backgroundRemoval>
                      </a14:imgEffect>
                    </a14:imgLayer>
                  </a14:imgProps>
                </a:ext>
              </a:extLst>
            </a:blip>
            <a:stretch>
              <a:fillRect/>
            </a:stretch>
          </p:blipFill>
          <p:spPr>
            <a:xfrm>
              <a:off x="2949225" y="2371202"/>
              <a:ext cx="1352914" cy="1482813"/>
            </a:xfrm>
            <a:prstGeom prst="rect">
              <a:avLst/>
            </a:prstGeom>
          </p:spPr>
        </p:pic>
        <p:pic>
          <p:nvPicPr>
            <p:cNvPr id="61" name="Picture 60">
              <a:extLst>
                <a:ext uri="{FF2B5EF4-FFF2-40B4-BE49-F238E27FC236}">
                  <a16:creationId xmlns:a16="http://schemas.microsoft.com/office/drawing/2014/main" id="{21D72E9A-708E-86D2-60BD-5227B15645E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726" b="94241" l="7574" r="90296">
                          <a14:foregroundMark x1="12899" y1="26353" x2="14793" y2="73647"/>
                          <a14:foregroundMark x1="14793" y1="73647" x2="21775" y2="89180"/>
                          <a14:foregroundMark x1="70178" y1="7679" x2="90414" y2="44677"/>
                          <a14:foregroundMark x1="90414" y1="44677" x2="88876" y2="78185"/>
                          <a14:foregroundMark x1="88876" y1="78185" x2="82722" y2="87435"/>
                          <a14:foregroundMark x1="8402" y1="62827" x2="7692" y2="32286"/>
                          <a14:foregroundMark x1="20237" y1="91798" x2="19882" y2="94415"/>
                          <a14:foregroundMark x1="23195" y1="9250" x2="27337" y2="8726"/>
                        </a14:backgroundRemoval>
                      </a14:imgEffect>
                    </a14:imgLayer>
                  </a14:imgProps>
                </a:ext>
              </a:extLst>
            </a:blip>
            <a:stretch>
              <a:fillRect/>
            </a:stretch>
          </p:blipFill>
          <p:spPr>
            <a:xfrm>
              <a:off x="5114261" y="2303362"/>
              <a:ext cx="2062463" cy="1421286"/>
            </a:xfrm>
            <a:prstGeom prst="rect">
              <a:avLst/>
            </a:prstGeom>
          </p:spPr>
        </p:pic>
        <p:sp>
          <p:nvSpPr>
            <p:cNvPr id="62" name="TextBox 61">
              <a:extLst>
                <a:ext uri="{FF2B5EF4-FFF2-40B4-BE49-F238E27FC236}">
                  <a16:creationId xmlns:a16="http://schemas.microsoft.com/office/drawing/2014/main" id="{FE414F74-BF1F-CA33-7CED-9A6DA06B056A}"/>
                </a:ext>
              </a:extLst>
            </p:cNvPr>
            <p:cNvSpPr txBox="1"/>
            <p:nvPr/>
          </p:nvSpPr>
          <p:spPr>
            <a:xfrm>
              <a:off x="5391333" y="3694964"/>
              <a:ext cx="298480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Steering wheel</a:t>
              </a:r>
            </a:p>
          </p:txBody>
        </p:sp>
        <p:sp>
          <p:nvSpPr>
            <p:cNvPr id="63" name="TextBox 62">
              <a:extLst>
                <a:ext uri="{FF2B5EF4-FFF2-40B4-BE49-F238E27FC236}">
                  <a16:creationId xmlns:a16="http://schemas.microsoft.com/office/drawing/2014/main" id="{BEF09047-003F-190E-56D0-9781F6452E5E}"/>
                </a:ext>
              </a:extLst>
            </p:cNvPr>
            <p:cNvSpPr txBox="1"/>
            <p:nvPr/>
          </p:nvSpPr>
          <p:spPr>
            <a:xfrm>
              <a:off x="2948977" y="3684635"/>
              <a:ext cx="27431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Steering Column Support</a:t>
              </a:r>
            </a:p>
          </p:txBody>
        </p:sp>
      </p:grpSp>
      <p:grpSp>
        <p:nvGrpSpPr>
          <p:cNvPr id="68" name="Brakes">
            <a:extLst>
              <a:ext uri="{FF2B5EF4-FFF2-40B4-BE49-F238E27FC236}">
                <a16:creationId xmlns:a16="http://schemas.microsoft.com/office/drawing/2014/main" id="{3411A5F1-37CD-4FC5-720C-1CB4297C8122}"/>
              </a:ext>
            </a:extLst>
          </p:cNvPr>
          <p:cNvGrpSpPr/>
          <p:nvPr/>
        </p:nvGrpSpPr>
        <p:grpSpPr>
          <a:xfrm>
            <a:off x="-13443482" y="0"/>
            <a:ext cx="15183941" cy="6903720"/>
            <a:chOff x="-6375932" y="0"/>
            <a:chExt cx="15183941" cy="6903720"/>
          </a:xfrm>
        </p:grpSpPr>
        <p:grpSp>
          <p:nvGrpSpPr>
            <p:cNvPr id="69" name="D box">
              <a:extLst>
                <a:ext uri="{FF2B5EF4-FFF2-40B4-BE49-F238E27FC236}">
                  <a16:creationId xmlns:a16="http://schemas.microsoft.com/office/drawing/2014/main" id="{AE7C646D-DBC0-583A-4488-E52D3A373338}"/>
                </a:ext>
              </a:extLst>
            </p:cNvPr>
            <p:cNvGrpSpPr/>
            <p:nvPr/>
          </p:nvGrpSpPr>
          <p:grpSpPr>
            <a:xfrm>
              <a:off x="-6375932" y="0"/>
              <a:ext cx="15183941" cy="6903720"/>
              <a:chOff x="-13590494" y="11044"/>
              <a:chExt cx="15183941" cy="6858000"/>
            </a:xfrm>
          </p:grpSpPr>
          <p:sp>
            <p:nvSpPr>
              <p:cNvPr id="78" name="Rectangle 77">
                <a:extLst>
                  <a:ext uri="{FF2B5EF4-FFF2-40B4-BE49-F238E27FC236}">
                    <a16:creationId xmlns:a16="http://schemas.microsoft.com/office/drawing/2014/main" id="{284DADB6-00E9-F2C3-4ECA-943F9E7BD477}"/>
                  </a:ext>
                </a:extLst>
              </p:cNvPr>
              <p:cNvSpPr/>
              <p:nvPr/>
            </p:nvSpPr>
            <p:spPr>
              <a:xfrm>
                <a:off x="-13590494" y="11044"/>
                <a:ext cx="14498141" cy="6858000"/>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 Same Side Corner Rectangle 78">
                <a:extLst>
                  <a:ext uri="{FF2B5EF4-FFF2-40B4-BE49-F238E27FC236}">
                    <a16:creationId xmlns:a16="http://schemas.microsoft.com/office/drawing/2014/main" id="{BA8E4E54-0223-F99B-8577-C3D0F51B108D}"/>
                  </a:ext>
                </a:extLst>
              </p:cNvPr>
              <p:cNvSpPr/>
              <p:nvPr/>
            </p:nvSpPr>
            <p:spPr>
              <a:xfrm rot="5400000">
                <a:off x="907647" y="725272"/>
                <a:ext cx="685800" cy="685800"/>
              </a:xfrm>
              <a:prstGeom prst="round2SameRect">
                <a:avLst/>
              </a:prstGeom>
              <a:solidFill>
                <a:srgbClr val="A6CAED"/>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80" name="TextBox 79">
                <a:extLst>
                  <a:ext uri="{FF2B5EF4-FFF2-40B4-BE49-F238E27FC236}">
                    <a16:creationId xmlns:a16="http://schemas.microsoft.com/office/drawing/2014/main" id="{0DAA74E5-9364-0DEB-EEFA-E093E031075B}"/>
                  </a:ext>
                </a:extLst>
              </p:cNvPr>
              <p:cNvSpPr txBox="1"/>
              <p:nvPr/>
            </p:nvSpPr>
            <p:spPr>
              <a:xfrm>
                <a:off x="907647" y="739486"/>
                <a:ext cx="685800" cy="646331"/>
              </a:xfrm>
              <a:prstGeom prst="rect">
                <a:avLst/>
              </a:prstGeom>
              <a:noFill/>
            </p:spPr>
            <p:txBody>
              <a:bodyPr wrap="square" rtlCol="0" anchor="ctr">
                <a:spAutoFit/>
              </a:bodyPr>
              <a:lstStyle/>
              <a:p>
                <a:pPr algn="ctr"/>
                <a:r>
                  <a:rPr lang="en-US" sz="3600" b="1">
                    <a:solidFill>
                      <a:srgbClr val="2F4C63"/>
                    </a:solidFill>
                  </a:rPr>
                  <a:t>D</a:t>
                </a:r>
              </a:p>
            </p:txBody>
          </p:sp>
        </p:grpSp>
        <p:sp>
          <p:nvSpPr>
            <p:cNvPr id="70" name="TextBox 69">
              <a:extLst>
                <a:ext uri="{FF2B5EF4-FFF2-40B4-BE49-F238E27FC236}">
                  <a16:creationId xmlns:a16="http://schemas.microsoft.com/office/drawing/2014/main" id="{0C9B808B-D031-3D00-1F8B-3C7F1EAC5F86}"/>
                </a:ext>
              </a:extLst>
            </p:cNvPr>
            <p:cNvSpPr txBox="1"/>
            <p:nvPr/>
          </p:nvSpPr>
          <p:spPr>
            <a:xfrm>
              <a:off x="420434" y="4137551"/>
              <a:ext cx="6285053" cy="1487177"/>
            </a:xfrm>
            <a:prstGeom prst="rect">
              <a:avLst/>
            </a:prstGeom>
            <a:noFill/>
          </p:spPr>
          <p:txBody>
            <a:bodyPr wrap="square" lIns="91440" tIns="45720" rIns="91440" bIns="45720" rtlCol="0" anchor="t">
              <a:spAutoFit/>
            </a:bodyPr>
            <a:lstStyle/>
            <a:p>
              <a:r>
                <a:rPr lang="en-US">
                  <a:solidFill>
                    <a:srgbClr val="A6CAED"/>
                  </a:solidFill>
                </a:rPr>
                <a:t>Upright: CNC machined by our sponsor</a:t>
              </a:r>
            </a:p>
            <a:p>
              <a:r>
                <a:rPr lang="en-US">
                  <a:solidFill>
                    <a:srgbClr val="A6CAED"/>
                  </a:solidFill>
                </a:rPr>
                <a:t>Pedals: CNC machined by our sponsor</a:t>
              </a:r>
            </a:p>
            <a:p>
              <a:r>
                <a:rPr lang="en-US">
                  <a:solidFill>
                    <a:srgbClr val="A6CAED"/>
                  </a:solidFill>
                </a:rPr>
                <a:t>Pedal box: Bent aluminum plate with steel mounting brackets</a:t>
              </a:r>
            </a:p>
            <a:p>
              <a:r>
                <a:rPr lang="en-US">
                  <a:solidFill>
                    <a:srgbClr val="A6CAED"/>
                  </a:solidFill>
                </a:rPr>
                <a:t>Brake lines: Custom bent and flared</a:t>
              </a:r>
            </a:p>
            <a:p>
              <a:endParaRPr lang="en-US">
                <a:solidFill>
                  <a:srgbClr val="A6CAED"/>
                </a:solidFill>
              </a:endParaRPr>
            </a:p>
          </p:txBody>
        </p:sp>
        <p:sp>
          <p:nvSpPr>
            <p:cNvPr id="71" name="TextBox 70">
              <a:extLst>
                <a:ext uri="{FF2B5EF4-FFF2-40B4-BE49-F238E27FC236}">
                  <a16:creationId xmlns:a16="http://schemas.microsoft.com/office/drawing/2014/main" id="{62E0B96F-0169-BF98-9F41-DCFE3071435A}"/>
                </a:ext>
              </a:extLst>
            </p:cNvPr>
            <p:cNvSpPr txBox="1"/>
            <p:nvPr/>
          </p:nvSpPr>
          <p:spPr>
            <a:xfrm>
              <a:off x="1809395" y="548945"/>
              <a:ext cx="3507130" cy="836537"/>
            </a:xfrm>
            <a:prstGeom prst="rect">
              <a:avLst/>
            </a:prstGeom>
            <a:noFill/>
          </p:spPr>
          <p:txBody>
            <a:bodyPr wrap="square" rtlCol="0">
              <a:spAutoFit/>
            </a:bodyPr>
            <a:lstStyle/>
            <a:p>
              <a:r>
                <a:rPr lang="en-US" sz="4800" b="1">
                  <a:solidFill>
                    <a:srgbClr val="A6CAED"/>
                  </a:solidFill>
                </a:rPr>
                <a:t>Brakes</a:t>
              </a:r>
            </a:p>
          </p:txBody>
        </p:sp>
        <p:pic>
          <p:nvPicPr>
            <p:cNvPr id="72" name="Picture 71" descr="A grey metal object with holes&#10;&#10;AI-generated content may be incorrect.">
              <a:extLst>
                <a:ext uri="{FF2B5EF4-FFF2-40B4-BE49-F238E27FC236}">
                  <a16:creationId xmlns:a16="http://schemas.microsoft.com/office/drawing/2014/main" id="{71C1FC1D-ED95-ABB6-D998-FC7D9F0EB097}"/>
                </a:ext>
              </a:extLst>
            </p:cNvPr>
            <p:cNvPicPr>
              <a:picLocks noChangeAspect="1"/>
            </p:cNvPicPr>
            <p:nvPr/>
          </p:nvPicPr>
          <p:blipFill>
            <a:blip r:embed="rId14">
              <a:alphaModFix amt="0"/>
              <a:extLst>
                <a:ext uri="{BEBA8EAE-BF5A-486C-A8C5-ECC9F3942E4B}">
                  <a14:imgProps xmlns:a14="http://schemas.microsoft.com/office/drawing/2010/main">
                    <a14:imgLayer r:embed="rId15">
                      <a14:imgEffect>
                        <a14:backgroundRemoval t="4369" b="93883" l="9816" r="89724">
                          <a14:foregroundMark x1="44785" y1="5922" x2="44785" y2="4466"/>
                          <a14:foregroundMark x1="86810" y1="35049" x2="87117" y2="52718"/>
                          <a14:foregroundMark x1="87117" y1="52718" x2="86810" y2="53107"/>
                          <a14:foregroundMark x1="59369" y1="92198" x2="51380" y2="93883"/>
                          <a14:foregroundMark x1="74387" y1="89029" x2="71825" y2="89569"/>
                          <a14:foregroundMark x1="51380" y1="93883" x2="49540" y2="90291"/>
                          <a14:backgroundMark x1="54755" y1="35049" x2="56595" y2="35049"/>
                          <a14:backgroundMark x1="61350" y1="87476" x2="63957" y2="86602"/>
                          <a14:backgroundMark x1="68712" y1="90485" x2="62270" y2="91650"/>
                          <a14:backgroundMark x1="57515" y1="34272" x2="59509" y2="37767"/>
                          <a14:backgroundMark x1="63344" y1="92136" x2="59509" y2="92330"/>
                          <a14:backgroundMark x1="69018" y1="89029" x2="69325" y2="90097"/>
                          <a14:backgroundMark x1="26994" y1="52039" x2="28834" y2="54660"/>
                        </a14:backgroundRemoval>
                      </a14:imgEffect>
                    </a14:imgLayer>
                  </a14:imgProps>
                </a:ext>
              </a:extLst>
            </a:blip>
            <a:stretch>
              <a:fillRect/>
            </a:stretch>
          </p:blipFill>
          <p:spPr>
            <a:xfrm>
              <a:off x="5291518" y="1016000"/>
              <a:ext cx="1993398" cy="3130380"/>
            </a:xfrm>
            <a:prstGeom prst="rect">
              <a:avLst/>
            </a:prstGeom>
          </p:spPr>
        </p:pic>
        <p:sp>
          <p:nvSpPr>
            <p:cNvPr id="73" name="TextBox 72">
              <a:extLst>
                <a:ext uri="{FF2B5EF4-FFF2-40B4-BE49-F238E27FC236}">
                  <a16:creationId xmlns:a16="http://schemas.microsoft.com/office/drawing/2014/main" id="{092CCFA9-B8D7-BF66-3BFF-A83B47F3154F}"/>
                </a:ext>
              </a:extLst>
            </p:cNvPr>
            <p:cNvSpPr txBox="1"/>
            <p:nvPr/>
          </p:nvSpPr>
          <p:spPr>
            <a:xfrm>
              <a:off x="6644352" y="556054"/>
              <a:ext cx="9466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A6CAED"/>
                  </a:solidFill>
                </a:rPr>
                <a:t>Upright</a:t>
              </a:r>
            </a:p>
          </p:txBody>
        </p:sp>
        <p:pic>
          <p:nvPicPr>
            <p:cNvPr id="74" name="Picture 73" descr="A metal piece with holes&#10;&#10;AI-generated content may be incorrect.">
              <a:extLst>
                <a:ext uri="{FF2B5EF4-FFF2-40B4-BE49-F238E27FC236}">
                  <a16:creationId xmlns:a16="http://schemas.microsoft.com/office/drawing/2014/main" id="{525138C7-6FC9-86AD-7C4E-55A4FDF3FA4D}"/>
                </a:ext>
              </a:extLst>
            </p:cNvPr>
            <p:cNvPicPr>
              <a:picLocks noChangeAspect="1"/>
            </p:cNvPicPr>
            <p:nvPr/>
          </p:nvPicPr>
          <p:blipFill>
            <a:blip r:embed="rId16">
              <a:alphaModFix amt="0"/>
              <a:extLst>
                <a:ext uri="{BEBA8EAE-BF5A-486C-A8C5-ECC9F3942E4B}">
                  <a14:imgProps xmlns:a14="http://schemas.microsoft.com/office/drawing/2010/main">
                    <a14:imgLayer r:embed="rId17">
                      <a14:imgEffect>
                        <a14:backgroundRemoval t="9389" b="92250" l="5260" r="95406">
                          <a14:foregroundMark x1="9720" y1="58271" x2="9121" y2="53651"/>
                          <a14:foregroundMark x1="40945" y1="89270" x2="40013" y2="88674"/>
                          <a14:foregroundMark x1="5260" y1="60954" x2="6458" y2="51118"/>
                          <a14:foregroundMark x1="18509" y1="40537" x2="18842" y2="50373"/>
                          <a14:foregroundMark x1="42410" y1="47839" x2="43009" y2="59613"/>
                          <a14:foregroundMark x1="49467" y1="44560" x2="50932" y2="56334"/>
                          <a14:foregroundMark x1="65113" y1="31893" x2="66245" y2="45753"/>
                          <a14:foregroundMark x1="72170" y1="30700" x2="73036" y2="43219"/>
                          <a14:foregroundMark x1="89814" y1="50373" x2="94274" y2="53651"/>
                          <a14:foregroundMark x1="94541" y1="51118" x2="94274" y2="60358"/>
                          <a14:foregroundMark x1="43875" y1="80030" x2="90146" y2="54396"/>
                          <a14:foregroundMark x1="42810" y1="80477" x2="42810" y2="92399"/>
                          <a14:foregroundMark x1="95206" y1="50671" x2="95406" y2="62444"/>
                          <a14:foregroundMark x1="18043" y1="38748" x2="21172" y2="38748"/>
                        </a14:backgroundRemoval>
                      </a14:imgEffect>
                    </a14:imgLayer>
                  </a14:imgProps>
                </a:ext>
              </a:extLst>
            </a:blip>
            <a:stretch>
              <a:fillRect/>
            </a:stretch>
          </p:blipFill>
          <p:spPr>
            <a:xfrm>
              <a:off x="686485" y="2710226"/>
              <a:ext cx="3233353" cy="1444411"/>
            </a:xfrm>
            <a:prstGeom prst="rect">
              <a:avLst/>
            </a:prstGeom>
          </p:spPr>
        </p:pic>
        <p:pic>
          <p:nvPicPr>
            <p:cNvPr id="75" name="Picture 74" descr="A grey metal object with a hole&#10;&#10;AI-generated content may be incorrect.">
              <a:extLst>
                <a:ext uri="{FF2B5EF4-FFF2-40B4-BE49-F238E27FC236}">
                  <a16:creationId xmlns:a16="http://schemas.microsoft.com/office/drawing/2014/main" id="{D8A7A832-9BF2-94E1-B585-275B4F1C2241}"/>
                </a:ext>
              </a:extLst>
            </p:cNvPr>
            <p:cNvPicPr>
              <a:picLocks noChangeAspect="1"/>
            </p:cNvPicPr>
            <p:nvPr/>
          </p:nvPicPr>
          <p:blipFill>
            <a:blip r:embed="rId18">
              <a:alphaModFix amt="0"/>
              <a:extLst>
                <a:ext uri="{BEBA8EAE-BF5A-486C-A8C5-ECC9F3942E4B}">
                  <a14:imgProps xmlns:a14="http://schemas.microsoft.com/office/drawing/2010/main">
                    <a14:imgLayer r:embed="rId19">
                      <a14:imgEffect>
                        <a14:backgroundRemoval t="8207" b="94630" l="9957" r="89827">
                          <a14:foregroundMark x1="84848" y1="9828" x2="79221" y2="8207"/>
                          <a14:foregroundMark x1="62381" y1="90356" x2="74026" y2="90679"/>
                          <a14:foregroundMark x1="48485" y1="89970" x2="56339" y2="90188"/>
                          <a14:foregroundMark x1="48485" y1="93820" x2="71861" y2="94630"/>
                          <a14:backgroundMark x1="61472" y1="89260" x2="58442" y2="87031"/>
                          <a14:backgroundMark x1="59957" y1="90983" x2="59524" y2="91895"/>
                          <a14:backgroundMark x1="59524" y1="89767" x2="61039" y2="90476"/>
                          <a14:backgroundMark x1="58225" y1="89463" x2="61688" y2="90274"/>
                          <a14:backgroundMark x1="57576" y1="89564" x2="60390" y2="90274"/>
                          <a14:backgroundMark x1="60606" y1="89970" x2="62771" y2="90172"/>
                          <a14:backgroundMark x1="61255" y1="89666" x2="62338" y2="90172"/>
                          <a14:backgroundMark x1="57143" y1="90071" x2="56710" y2="89868"/>
                          <a14:backgroundMark x1="59957" y1="89767" x2="62554" y2="89970"/>
                        </a14:backgroundRemoval>
                      </a14:imgEffect>
                    </a14:imgLayer>
                  </a14:imgProps>
                </a:ext>
              </a:extLst>
            </a:blip>
            <a:stretch>
              <a:fillRect/>
            </a:stretch>
          </p:blipFill>
          <p:spPr>
            <a:xfrm>
              <a:off x="4065313" y="1475945"/>
              <a:ext cx="1226183" cy="2608650"/>
            </a:xfrm>
            <a:prstGeom prst="rect">
              <a:avLst/>
            </a:prstGeom>
          </p:spPr>
        </p:pic>
        <p:sp>
          <p:nvSpPr>
            <p:cNvPr id="76" name="TextBox 75">
              <a:extLst>
                <a:ext uri="{FF2B5EF4-FFF2-40B4-BE49-F238E27FC236}">
                  <a16:creationId xmlns:a16="http://schemas.microsoft.com/office/drawing/2014/main" id="{CB97F587-26FB-771B-F55A-1AADF155C7AE}"/>
                </a:ext>
              </a:extLst>
            </p:cNvPr>
            <p:cNvSpPr txBox="1"/>
            <p:nvPr/>
          </p:nvSpPr>
          <p:spPr>
            <a:xfrm>
              <a:off x="7239585" y="1638191"/>
              <a:ext cx="959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A6CAED"/>
                  </a:solidFill>
                </a:rPr>
                <a:t>Pedals</a:t>
              </a:r>
            </a:p>
          </p:txBody>
        </p:sp>
        <p:sp>
          <p:nvSpPr>
            <p:cNvPr id="77" name="TextBox 76">
              <a:extLst>
                <a:ext uri="{FF2B5EF4-FFF2-40B4-BE49-F238E27FC236}">
                  <a16:creationId xmlns:a16="http://schemas.microsoft.com/office/drawing/2014/main" id="{7727CEFB-1D44-7359-9381-1EE031D04F5D}"/>
                </a:ext>
              </a:extLst>
            </p:cNvPr>
            <p:cNvSpPr txBox="1"/>
            <p:nvPr/>
          </p:nvSpPr>
          <p:spPr>
            <a:xfrm>
              <a:off x="1133539" y="2107680"/>
              <a:ext cx="1237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A6CAED"/>
                  </a:solidFill>
                </a:rPr>
                <a:t>Pedal Box</a:t>
              </a:r>
            </a:p>
          </p:txBody>
        </p:sp>
      </p:grpSp>
      <p:sp>
        <p:nvSpPr>
          <p:cNvPr id="30" name="Manufacturing plan">
            <a:extLst>
              <a:ext uri="{FF2B5EF4-FFF2-40B4-BE49-F238E27FC236}">
                <a16:creationId xmlns:a16="http://schemas.microsoft.com/office/drawing/2014/main" id="{3FEAF997-B4B5-02CC-2D33-2B3722EB74E2}"/>
              </a:ext>
            </a:extLst>
          </p:cNvPr>
          <p:cNvSpPr txBox="1"/>
          <p:nvPr/>
        </p:nvSpPr>
        <p:spPr>
          <a:xfrm>
            <a:off x="12877087" y="2481592"/>
            <a:ext cx="5243795" cy="1938992"/>
          </a:xfrm>
          <a:prstGeom prst="rect">
            <a:avLst/>
          </a:prstGeom>
          <a:noFill/>
        </p:spPr>
        <p:txBody>
          <a:bodyPr wrap="square" rtlCol="0">
            <a:spAutoFit/>
          </a:bodyPr>
          <a:lstStyle/>
          <a:p>
            <a:pPr algn="ctr"/>
            <a:r>
              <a:rPr lang="en-US" sz="6000" b="1">
                <a:ln>
                  <a:solidFill>
                    <a:srgbClr val="B49763"/>
                  </a:solidFill>
                </a:ln>
                <a:solidFill>
                  <a:srgbClr val="042743"/>
                </a:solidFill>
              </a:rPr>
              <a:t>Manufacturing Plan</a:t>
            </a:r>
          </a:p>
        </p:txBody>
      </p:sp>
    </p:spTree>
    <p:extLst>
      <p:ext uri="{BB962C8B-B14F-4D97-AF65-F5344CB8AC3E}">
        <p14:creationId xmlns:p14="http://schemas.microsoft.com/office/powerpoint/2010/main" val="6015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4AEA7-C0C4-A0CA-D523-52002A24838D}"/>
            </a:ext>
          </a:extLst>
        </p:cNvPr>
        <p:cNvGrpSpPr/>
        <p:nvPr/>
      </p:nvGrpSpPr>
      <p:grpSpPr>
        <a:xfrm>
          <a:off x="0" y="0"/>
          <a:ext cx="0" cy="0"/>
          <a:chOff x="0" y="0"/>
          <a:chExt cx="0" cy="0"/>
        </a:xfrm>
      </p:grpSpPr>
      <p:grpSp>
        <p:nvGrpSpPr>
          <p:cNvPr id="31" name="Suspension">
            <a:extLst>
              <a:ext uri="{FF2B5EF4-FFF2-40B4-BE49-F238E27FC236}">
                <a16:creationId xmlns:a16="http://schemas.microsoft.com/office/drawing/2014/main" id="{98D14D20-36EC-729B-B5E7-D629925FEE00}"/>
              </a:ext>
            </a:extLst>
          </p:cNvPr>
          <p:cNvGrpSpPr/>
          <p:nvPr/>
        </p:nvGrpSpPr>
        <p:grpSpPr>
          <a:xfrm>
            <a:off x="399881" y="0"/>
            <a:ext cx="11224335" cy="6903720"/>
            <a:chOff x="332188" y="0"/>
            <a:chExt cx="11224335" cy="6903720"/>
          </a:xfrm>
        </p:grpSpPr>
        <p:grpSp>
          <p:nvGrpSpPr>
            <p:cNvPr id="32" name="A group">
              <a:extLst>
                <a:ext uri="{FF2B5EF4-FFF2-40B4-BE49-F238E27FC236}">
                  <a16:creationId xmlns:a16="http://schemas.microsoft.com/office/drawing/2014/main" id="{42345843-C19C-1778-738B-9561E32E9E5E}"/>
                </a:ext>
              </a:extLst>
            </p:cNvPr>
            <p:cNvGrpSpPr/>
            <p:nvPr/>
          </p:nvGrpSpPr>
          <p:grpSpPr>
            <a:xfrm>
              <a:off x="332188" y="0"/>
              <a:ext cx="11224335" cy="6903720"/>
              <a:chOff x="-6887688" y="0"/>
              <a:chExt cx="11224335" cy="6858000"/>
            </a:xfrm>
          </p:grpSpPr>
          <p:sp>
            <p:nvSpPr>
              <p:cNvPr id="45" name="Rectangle 44">
                <a:extLst>
                  <a:ext uri="{FF2B5EF4-FFF2-40B4-BE49-F238E27FC236}">
                    <a16:creationId xmlns:a16="http://schemas.microsoft.com/office/drawing/2014/main" id="{3B6DBFC2-48ED-45B0-2932-95D765D848A4}"/>
                  </a:ext>
                </a:extLst>
              </p:cNvPr>
              <p:cNvSpPr/>
              <p:nvPr/>
            </p:nvSpPr>
            <p:spPr>
              <a:xfrm>
                <a:off x="-6887688" y="0"/>
                <a:ext cx="10538535" cy="6858000"/>
              </a:xfrm>
              <a:prstGeom prst="rect">
                <a:avLst/>
              </a:prstGeom>
              <a:solidFill>
                <a:srgbClr val="000E1A"/>
              </a:solidFill>
              <a:ln>
                <a:noFill/>
              </a:ln>
              <a:effectLst>
                <a:outerShdw blurRad="254000" dist="88900" algn="l" rotWithShape="0">
                  <a:prstClr val="black">
                    <a:alpha val="51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nvGrpSpPr>
              <p:cNvPr id="46" name="Group 45">
                <a:extLst>
                  <a:ext uri="{FF2B5EF4-FFF2-40B4-BE49-F238E27FC236}">
                    <a16:creationId xmlns:a16="http://schemas.microsoft.com/office/drawing/2014/main" id="{FCAF3A6D-A0D5-C302-7FE1-3201AEDFE8E1}"/>
                  </a:ext>
                </a:extLst>
              </p:cNvPr>
              <p:cNvGrpSpPr/>
              <p:nvPr/>
            </p:nvGrpSpPr>
            <p:grpSpPr>
              <a:xfrm>
                <a:off x="3650847" y="2754244"/>
                <a:ext cx="685800" cy="685800"/>
                <a:chOff x="3650847" y="2754244"/>
                <a:chExt cx="685800" cy="685800"/>
              </a:xfrm>
            </p:grpSpPr>
            <p:sp>
              <p:nvSpPr>
                <p:cNvPr id="47" name="Round Same Side Corner Rectangle 46">
                  <a:extLst>
                    <a:ext uri="{FF2B5EF4-FFF2-40B4-BE49-F238E27FC236}">
                      <a16:creationId xmlns:a16="http://schemas.microsoft.com/office/drawing/2014/main" id="{D5F4D526-754E-74E1-BBBA-FABA48D60131}"/>
                    </a:ext>
                  </a:extLst>
                </p:cNvPr>
                <p:cNvSpPr/>
                <p:nvPr/>
              </p:nvSpPr>
              <p:spPr>
                <a:xfrm rot="5400000">
                  <a:off x="3650847" y="2754244"/>
                  <a:ext cx="685800" cy="685800"/>
                </a:xfrm>
                <a:prstGeom prst="round2SameRect">
                  <a:avLst/>
                </a:prstGeom>
                <a:solidFill>
                  <a:srgbClr val="000E1A"/>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48" name="TextBox 47">
                  <a:extLst>
                    <a:ext uri="{FF2B5EF4-FFF2-40B4-BE49-F238E27FC236}">
                      <a16:creationId xmlns:a16="http://schemas.microsoft.com/office/drawing/2014/main" id="{C4013EAE-6A66-D959-F1E1-7FC8FC463EBB}"/>
                    </a:ext>
                  </a:extLst>
                </p:cNvPr>
                <p:cNvSpPr txBox="1"/>
                <p:nvPr/>
              </p:nvSpPr>
              <p:spPr>
                <a:xfrm>
                  <a:off x="3650847" y="2768458"/>
                  <a:ext cx="685800" cy="646331"/>
                </a:xfrm>
                <a:prstGeom prst="rect">
                  <a:avLst/>
                </a:prstGeom>
                <a:noFill/>
              </p:spPr>
              <p:txBody>
                <a:bodyPr wrap="square" rtlCol="0" anchor="ctr">
                  <a:spAutoFit/>
                </a:bodyPr>
                <a:lstStyle/>
                <a:p>
                  <a:pPr algn="ctr"/>
                  <a:r>
                    <a:rPr lang="en-US" sz="3600" b="1">
                      <a:solidFill>
                        <a:schemeClr val="bg1"/>
                      </a:solidFill>
                    </a:rPr>
                    <a:t>A</a:t>
                  </a:r>
                </a:p>
              </p:txBody>
            </p:sp>
          </p:grpSp>
        </p:grpSp>
        <p:sp>
          <p:nvSpPr>
            <p:cNvPr id="33" name="TextBox 32">
              <a:extLst>
                <a:ext uri="{FF2B5EF4-FFF2-40B4-BE49-F238E27FC236}">
                  <a16:creationId xmlns:a16="http://schemas.microsoft.com/office/drawing/2014/main" id="{20024067-AC7F-7ED9-56C1-064C6BC12DD1}"/>
                </a:ext>
              </a:extLst>
            </p:cNvPr>
            <p:cNvSpPr txBox="1"/>
            <p:nvPr/>
          </p:nvSpPr>
          <p:spPr>
            <a:xfrm>
              <a:off x="3845545" y="3995253"/>
              <a:ext cx="6285053" cy="2044867"/>
            </a:xfrm>
            <a:prstGeom prst="rect">
              <a:avLst/>
            </a:prstGeom>
            <a:noFill/>
          </p:spPr>
          <p:txBody>
            <a:bodyPr wrap="square" lIns="91440" tIns="45720" rIns="91440" bIns="45720" rtlCol="0" anchor="t">
              <a:spAutoFit/>
            </a:bodyPr>
            <a:lstStyle/>
            <a:p>
              <a:r>
                <a:rPr lang="en-US">
                  <a:solidFill>
                    <a:schemeClr val="bg1"/>
                  </a:solidFill>
                </a:rPr>
                <a:t>Control Arms: Welded steel tubing with pressed in and bonded spherical bearings.</a:t>
              </a:r>
            </a:p>
            <a:p>
              <a:r>
                <a:rPr lang="en-US">
                  <a:solidFill>
                    <a:schemeClr val="bg1"/>
                  </a:solidFill>
                </a:rPr>
                <a:t>Pushrods: Carbon fiber tube with bonded in threaded inserts and rod ends.</a:t>
              </a:r>
            </a:p>
            <a:p>
              <a:r>
                <a:rPr lang="en-US">
                  <a:solidFill>
                    <a:schemeClr val="bg1"/>
                  </a:solidFill>
                </a:rPr>
                <a:t>Rocker: Metal 3D printed – 17-4 Stainless Steel</a:t>
              </a:r>
            </a:p>
            <a:p>
              <a:r>
                <a:rPr lang="en-US">
                  <a:solidFill>
                    <a:schemeClr val="bg1"/>
                  </a:solidFill>
                </a:rPr>
                <a:t>Anti-Roll: Steel tubing with waterjet made brackets welded together with standard swivel links.</a:t>
              </a:r>
            </a:p>
          </p:txBody>
        </p:sp>
        <p:sp>
          <p:nvSpPr>
            <p:cNvPr id="34" name="TextBox 33">
              <a:extLst>
                <a:ext uri="{FF2B5EF4-FFF2-40B4-BE49-F238E27FC236}">
                  <a16:creationId xmlns:a16="http://schemas.microsoft.com/office/drawing/2014/main" id="{790AF8D2-3E05-4905-F5A5-B4E68358F7EF}"/>
                </a:ext>
              </a:extLst>
            </p:cNvPr>
            <p:cNvSpPr txBox="1"/>
            <p:nvPr/>
          </p:nvSpPr>
          <p:spPr>
            <a:xfrm>
              <a:off x="5234506" y="406647"/>
              <a:ext cx="3507130" cy="836537"/>
            </a:xfrm>
            <a:prstGeom prst="rect">
              <a:avLst/>
            </a:prstGeom>
            <a:noFill/>
          </p:spPr>
          <p:txBody>
            <a:bodyPr wrap="square" lIns="91440" tIns="45720" rIns="91440" bIns="45720" rtlCol="0" anchor="t">
              <a:spAutoFit/>
            </a:bodyPr>
            <a:lstStyle/>
            <a:p>
              <a:r>
                <a:rPr lang="en-US" sz="4800" b="1">
                  <a:solidFill>
                    <a:schemeClr val="bg1"/>
                  </a:solidFill>
                </a:rPr>
                <a:t>Suspension</a:t>
              </a:r>
            </a:p>
          </p:txBody>
        </p:sp>
        <p:sp>
          <p:nvSpPr>
            <p:cNvPr id="35" name="TextBox 34">
              <a:extLst>
                <a:ext uri="{FF2B5EF4-FFF2-40B4-BE49-F238E27FC236}">
                  <a16:creationId xmlns:a16="http://schemas.microsoft.com/office/drawing/2014/main" id="{6AAADACA-3600-6CC6-20BB-9451DD4A6B08}"/>
                </a:ext>
              </a:extLst>
            </p:cNvPr>
            <p:cNvSpPr txBox="1"/>
            <p:nvPr/>
          </p:nvSpPr>
          <p:spPr>
            <a:xfrm>
              <a:off x="3786620" y="2705326"/>
              <a:ext cx="1405053"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Wishbones</a:t>
              </a:r>
            </a:p>
          </p:txBody>
        </p:sp>
        <p:sp>
          <p:nvSpPr>
            <p:cNvPr id="36" name="TextBox 35">
              <a:extLst>
                <a:ext uri="{FF2B5EF4-FFF2-40B4-BE49-F238E27FC236}">
                  <a16:creationId xmlns:a16="http://schemas.microsoft.com/office/drawing/2014/main" id="{2BE741BA-957B-D24F-69BB-01A30A96E99D}"/>
                </a:ext>
              </a:extLst>
            </p:cNvPr>
            <p:cNvSpPr txBox="1"/>
            <p:nvPr/>
          </p:nvSpPr>
          <p:spPr>
            <a:xfrm>
              <a:off x="5081568" y="2702497"/>
              <a:ext cx="90944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chemeClr val="bg1"/>
                  </a:solidFill>
                </a:rPr>
                <a:t>Rocker</a:t>
              </a:r>
            </a:p>
          </p:txBody>
        </p:sp>
        <p:sp>
          <p:nvSpPr>
            <p:cNvPr id="37" name="TextBox 36">
              <a:extLst>
                <a:ext uri="{FF2B5EF4-FFF2-40B4-BE49-F238E27FC236}">
                  <a16:creationId xmlns:a16="http://schemas.microsoft.com/office/drawing/2014/main" id="{635DB0FC-1C51-4784-8D0C-FB958F30EBD4}"/>
                </a:ext>
              </a:extLst>
            </p:cNvPr>
            <p:cNvSpPr txBox="1"/>
            <p:nvPr/>
          </p:nvSpPr>
          <p:spPr>
            <a:xfrm>
              <a:off x="8326720" y="2709147"/>
              <a:ext cx="138646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Anti-Roll Bar</a:t>
              </a:r>
            </a:p>
          </p:txBody>
        </p:sp>
        <p:sp>
          <p:nvSpPr>
            <p:cNvPr id="38" name="TextBox 37">
              <a:extLst>
                <a:ext uri="{FF2B5EF4-FFF2-40B4-BE49-F238E27FC236}">
                  <a16:creationId xmlns:a16="http://schemas.microsoft.com/office/drawing/2014/main" id="{86627388-B990-8B18-51E5-22A0542A95D2}"/>
                </a:ext>
              </a:extLst>
            </p:cNvPr>
            <p:cNvSpPr txBox="1"/>
            <p:nvPr/>
          </p:nvSpPr>
          <p:spPr>
            <a:xfrm>
              <a:off x="3885202" y="3663305"/>
              <a:ext cx="102095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chemeClr val="bg1"/>
                  </a:solidFill>
                </a:rPr>
                <a:t>Pushrod</a:t>
              </a:r>
            </a:p>
          </p:txBody>
        </p:sp>
        <p:sp>
          <p:nvSpPr>
            <p:cNvPr id="39" name="TextBox 38">
              <a:extLst>
                <a:ext uri="{FF2B5EF4-FFF2-40B4-BE49-F238E27FC236}">
                  <a16:creationId xmlns:a16="http://schemas.microsoft.com/office/drawing/2014/main" id="{E26126E9-5B38-62BB-82E1-A2F6F863DAD8}"/>
                </a:ext>
              </a:extLst>
            </p:cNvPr>
            <p:cNvSpPr txBox="1"/>
            <p:nvPr/>
          </p:nvSpPr>
          <p:spPr>
            <a:xfrm>
              <a:off x="6763243" y="2700765"/>
              <a:ext cx="147939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Anti Roll Link</a:t>
              </a:r>
            </a:p>
          </p:txBody>
        </p:sp>
        <p:pic>
          <p:nvPicPr>
            <p:cNvPr id="40" name="Picture 39">
              <a:extLst>
                <a:ext uri="{FF2B5EF4-FFF2-40B4-BE49-F238E27FC236}">
                  <a16:creationId xmlns:a16="http://schemas.microsoft.com/office/drawing/2014/main" id="{65C58F09-FA07-6621-EB53-635F6EEB4ADA}"/>
                </a:ext>
              </a:extLst>
            </p:cNvPr>
            <p:cNvPicPr>
              <a:picLocks noChangeAspect="1"/>
            </p:cNvPicPr>
            <p:nvPr/>
          </p:nvPicPr>
          <p:blipFill>
            <a:blip r:embed="rId2"/>
            <a:stretch>
              <a:fillRect/>
            </a:stretch>
          </p:blipFill>
          <p:spPr>
            <a:xfrm>
              <a:off x="2774462" y="1325027"/>
              <a:ext cx="2709334" cy="1433485"/>
            </a:xfrm>
            <a:prstGeom prst="rect">
              <a:avLst/>
            </a:prstGeom>
          </p:spPr>
        </p:pic>
        <p:pic>
          <p:nvPicPr>
            <p:cNvPr id="41" name="Picture 40" descr="A grey metal object with holes&#10;&#10;AI-generated content may be incorrect.">
              <a:extLst>
                <a:ext uri="{FF2B5EF4-FFF2-40B4-BE49-F238E27FC236}">
                  <a16:creationId xmlns:a16="http://schemas.microsoft.com/office/drawing/2014/main" id="{7EAABBBF-03B6-0928-CC1B-FD2890FCDD79}"/>
                </a:ext>
              </a:extLst>
            </p:cNvPr>
            <p:cNvPicPr>
              <a:picLocks noChangeAspect="1"/>
            </p:cNvPicPr>
            <p:nvPr/>
          </p:nvPicPr>
          <p:blipFill>
            <a:blip r:embed="rId3"/>
            <a:stretch>
              <a:fillRect/>
            </a:stretch>
          </p:blipFill>
          <p:spPr>
            <a:xfrm>
              <a:off x="4044462" y="1253386"/>
              <a:ext cx="3048000" cy="1583280"/>
            </a:xfrm>
            <a:prstGeom prst="rect">
              <a:avLst/>
            </a:prstGeom>
          </p:spPr>
        </p:pic>
        <p:pic>
          <p:nvPicPr>
            <p:cNvPr id="42" name="Picture 41">
              <a:extLst>
                <a:ext uri="{FF2B5EF4-FFF2-40B4-BE49-F238E27FC236}">
                  <a16:creationId xmlns:a16="http://schemas.microsoft.com/office/drawing/2014/main" id="{E4884761-8932-55AF-4D0B-F21F4EDA735D}"/>
                </a:ext>
              </a:extLst>
            </p:cNvPr>
            <p:cNvPicPr>
              <a:picLocks noChangeAspect="1"/>
            </p:cNvPicPr>
            <p:nvPr/>
          </p:nvPicPr>
          <p:blipFill>
            <a:blip r:embed="rId4">
              <a:alphaModFix amt="0"/>
            </a:blip>
            <a:stretch>
              <a:fillRect/>
            </a:stretch>
          </p:blipFill>
          <p:spPr>
            <a:xfrm>
              <a:off x="7398565" y="1255221"/>
              <a:ext cx="3764411" cy="1963863"/>
            </a:xfrm>
            <a:prstGeom prst="rect">
              <a:avLst/>
            </a:prstGeom>
          </p:spPr>
        </p:pic>
        <p:pic>
          <p:nvPicPr>
            <p:cNvPr id="43" name="Picture 42" descr="A close-up of a tool&#10;&#10;AI-generated content may be incorrect.">
              <a:extLst>
                <a:ext uri="{FF2B5EF4-FFF2-40B4-BE49-F238E27FC236}">
                  <a16:creationId xmlns:a16="http://schemas.microsoft.com/office/drawing/2014/main" id="{CC79EA19-F752-B919-61D0-2DBDE9450B75}"/>
                </a:ext>
              </a:extLst>
            </p:cNvPr>
            <p:cNvPicPr>
              <a:picLocks noChangeAspect="1"/>
            </p:cNvPicPr>
            <p:nvPr/>
          </p:nvPicPr>
          <p:blipFill>
            <a:blip r:embed="rId5"/>
            <a:stretch>
              <a:fillRect/>
            </a:stretch>
          </p:blipFill>
          <p:spPr>
            <a:xfrm flipH="1">
              <a:off x="6297898" y="1789273"/>
              <a:ext cx="1738923" cy="895761"/>
            </a:xfrm>
            <a:prstGeom prst="rect">
              <a:avLst/>
            </a:prstGeom>
          </p:spPr>
        </p:pic>
        <p:pic>
          <p:nvPicPr>
            <p:cNvPr id="44" name="Picture 43">
              <a:extLst>
                <a:ext uri="{FF2B5EF4-FFF2-40B4-BE49-F238E27FC236}">
                  <a16:creationId xmlns:a16="http://schemas.microsoft.com/office/drawing/2014/main" id="{C28DC9B6-C164-BD7E-7690-A070AE2FB3F3}"/>
                </a:ext>
              </a:extLst>
            </p:cNvPr>
            <p:cNvPicPr>
              <a:picLocks noChangeAspect="1"/>
            </p:cNvPicPr>
            <p:nvPr/>
          </p:nvPicPr>
          <p:blipFill>
            <a:blip r:embed="rId6"/>
            <a:stretch>
              <a:fillRect/>
            </a:stretch>
          </p:blipFill>
          <p:spPr>
            <a:xfrm rot="-2400000">
              <a:off x="3204308" y="1513899"/>
              <a:ext cx="7092462" cy="3660870"/>
            </a:xfrm>
            <a:prstGeom prst="rect">
              <a:avLst/>
            </a:prstGeom>
          </p:spPr>
        </p:pic>
      </p:grpSp>
      <p:grpSp>
        <p:nvGrpSpPr>
          <p:cNvPr id="21" name="Chassis">
            <a:extLst>
              <a:ext uri="{FF2B5EF4-FFF2-40B4-BE49-F238E27FC236}">
                <a16:creationId xmlns:a16="http://schemas.microsoft.com/office/drawing/2014/main" id="{48D5CA7A-C21A-A603-C171-B4E1C7BD02DB}"/>
              </a:ext>
            </a:extLst>
          </p:cNvPr>
          <p:cNvGrpSpPr/>
          <p:nvPr/>
        </p:nvGrpSpPr>
        <p:grpSpPr>
          <a:xfrm>
            <a:off x="-2220269" y="0"/>
            <a:ext cx="13005633" cy="6903720"/>
            <a:chOff x="-2275884" y="0"/>
            <a:chExt cx="13005633" cy="6903720"/>
          </a:xfrm>
        </p:grpSpPr>
        <p:sp>
          <p:nvSpPr>
            <p:cNvPr id="24" name="B rec">
              <a:extLst>
                <a:ext uri="{FF2B5EF4-FFF2-40B4-BE49-F238E27FC236}">
                  <a16:creationId xmlns:a16="http://schemas.microsoft.com/office/drawing/2014/main" id="{1D0ECA7F-7E20-80AD-FCEC-0E4DA107BF19}"/>
                </a:ext>
              </a:extLst>
            </p:cNvPr>
            <p:cNvSpPr/>
            <p:nvPr/>
          </p:nvSpPr>
          <p:spPr>
            <a:xfrm>
              <a:off x="-2275884" y="0"/>
              <a:ext cx="12319834" cy="6903720"/>
            </a:xfrm>
            <a:prstGeom prst="rect">
              <a:avLst/>
            </a:prstGeom>
            <a:solidFill>
              <a:srgbClr val="0528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 tab">
              <a:extLst>
                <a:ext uri="{FF2B5EF4-FFF2-40B4-BE49-F238E27FC236}">
                  <a16:creationId xmlns:a16="http://schemas.microsoft.com/office/drawing/2014/main" id="{C03D2748-20BF-D14A-7292-54DF302F6483}"/>
                </a:ext>
              </a:extLst>
            </p:cNvPr>
            <p:cNvSpPr/>
            <p:nvPr/>
          </p:nvSpPr>
          <p:spPr>
            <a:xfrm rot="5400000">
              <a:off x="10041663" y="2122133"/>
              <a:ext cx="690372" cy="685800"/>
            </a:xfrm>
            <a:prstGeom prst="round2SameRect">
              <a:avLst/>
            </a:prstGeom>
            <a:solidFill>
              <a:srgbClr val="04274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26" name="B">
              <a:extLst>
                <a:ext uri="{FF2B5EF4-FFF2-40B4-BE49-F238E27FC236}">
                  <a16:creationId xmlns:a16="http://schemas.microsoft.com/office/drawing/2014/main" id="{74705F1D-EF51-7D0C-D41A-F5B4E0C0D70D}"/>
                </a:ext>
              </a:extLst>
            </p:cNvPr>
            <p:cNvSpPr txBox="1"/>
            <p:nvPr/>
          </p:nvSpPr>
          <p:spPr>
            <a:xfrm>
              <a:off x="10043949" y="2110851"/>
              <a:ext cx="685800" cy="650640"/>
            </a:xfrm>
            <a:prstGeom prst="rect">
              <a:avLst/>
            </a:prstGeom>
            <a:noFill/>
          </p:spPr>
          <p:txBody>
            <a:bodyPr wrap="square" rtlCol="0" anchor="ctr">
              <a:spAutoFit/>
            </a:bodyPr>
            <a:lstStyle/>
            <a:p>
              <a:pPr algn="ctr"/>
              <a:r>
                <a:rPr lang="en-US" sz="3600" b="1">
                  <a:solidFill>
                    <a:srgbClr val="000E1A"/>
                  </a:solidFill>
                </a:rPr>
                <a:t>B</a:t>
              </a:r>
            </a:p>
          </p:txBody>
        </p:sp>
        <p:sp>
          <p:nvSpPr>
            <p:cNvPr id="27" name="Cha des">
              <a:extLst>
                <a:ext uri="{FF2B5EF4-FFF2-40B4-BE49-F238E27FC236}">
                  <a16:creationId xmlns:a16="http://schemas.microsoft.com/office/drawing/2014/main" id="{8A85C7B7-2C9E-61FA-23F5-8AE4F5DC4012}"/>
                </a:ext>
              </a:extLst>
            </p:cNvPr>
            <p:cNvSpPr txBox="1"/>
            <p:nvPr/>
          </p:nvSpPr>
          <p:spPr>
            <a:xfrm>
              <a:off x="2996549" y="5209077"/>
              <a:ext cx="5068903" cy="646331"/>
            </a:xfrm>
            <a:prstGeom prst="rect">
              <a:avLst/>
            </a:prstGeom>
            <a:noFill/>
          </p:spPr>
          <p:txBody>
            <a:bodyPr wrap="square" lIns="91440" tIns="45720" rIns="91440" bIns="45720" rtlCol="0" anchor="t">
              <a:spAutoFit/>
            </a:bodyPr>
            <a:lstStyle/>
            <a:p>
              <a:pPr algn="ctr"/>
              <a:r>
                <a:rPr lang="en-US">
                  <a:solidFill>
                    <a:schemeClr val="bg1"/>
                  </a:solidFill>
                </a:rPr>
                <a:t>Cut and bent 1020 Carbon Steel tubing jigged and professionally welded.</a:t>
              </a:r>
            </a:p>
          </p:txBody>
        </p:sp>
        <p:sp>
          <p:nvSpPr>
            <p:cNvPr id="28" name="Chassis">
              <a:extLst>
                <a:ext uri="{FF2B5EF4-FFF2-40B4-BE49-F238E27FC236}">
                  <a16:creationId xmlns:a16="http://schemas.microsoft.com/office/drawing/2014/main" id="{FFC55303-FC18-8B89-9E26-05D21C7774E0}"/>
                </a:ext>
              </a:extLst>
            </p:cNvPr>
            <p:cNvSpPr txBox="1"/>
            <p:nvPr/>
          </p:nvSpPr>
          <p:spPr>
            <a:xfrm>
              <a:off x="4126393" y="582298"/>
              <a:ext cx="3507130" cy="836537"/>
            </a:xfrm>
            <a:prstGeom prst="rect">
              <a:avLst/>
            </a:prstGeom>
            <a:noFill/>
          </p:spPr>
          <p:txBody>
            <a:bodyPr wrap="square" rtlCol="0">
              <a:spAutoFit/>
            </a:bodyPr>
            <a:lstStyle/>
            <a:p>
              <a:r>
                <a:rPr lang="en-US" sz="4800" b="1">
                  <a:solidFill>
                    <a:schemeClr val="bg1"/>
                  </a:solidFill>
                </a:rPr>
                <a:t>Chassis</a:t>
              </a:r>
            </a:p>
          </p:txBody>
        </p:sp>
        <p:pic>
          <p:nvPicPr>
            <p:cNvPr id="29" name="Picture 28" descr="A metal frame with a grey object on it&#10;&#10;AI-generated content may be incorrect.">
              <a:extLst>
                <a:ext uri="{FF2B5EF4-FFF2-40B4-BE49-F238E27FC236}">
                  <a16:creationId xmlns:a16="http://schemas.microsoft.com/office/drawing/2014/main" id="{A096EF72-0A86-11CA-6167-9F9A0B1BA80C}"/>
                </a:ext>
              </a:extLst>
            </p:cNvPr>
            <p:cNvPicPr>
              <a:picLocks noChangeAspect="1"/>
            </p:cNvPicPr>
            <p:nvPr/>
          </p:nvPicPr>
          <p:blipFill>
            <a:blip r:embed="rId7">
              <a:extLst>
                <a:ext uri="{28A0092B-C50C-407E-A947-70E740481C1C}">
                  <a14:useLocalDpi xmlns:a14="http://schemas.microsoft.com/office/drawing/2010/main" val="0"/>
                </a:ext>
              </a:extLst>
            </a:blip>
            <a:srcRect l="22288" t="10794" r="28803" b="3512"/>
            <a:stretch>
              <a:fillRect/>
            </a:stretch>
          </p:blipFill>
          <p:spPr>
            <a:xfrm>
              <a:off x="3121635" y="1012888"/>
              <a:ext cx="4882219" cy="4930163"/>
            </a:xfrm>
            <a:prstGeom prst="rect">
              <a:avLst/>
            </a:prstGeom>
          </p:spPr>
        </p:pic>
      </p:grpSp>
      <p:grpSp>
        <p:nvGrpSpPr>
          <p:cNvPr id="55" name="Steering">
            <a:extLst>
              <a:ext uri="{FF2B5EF4-FFF2-40B4-BE49-F238E27FC236}">
                <a16:creationId xmlns:a16="http://schemas.microsoft.com/office/drawing/2014/main" id="{C122AE0C-D8DA-F9A2-1AFC-28FA0188D26A}"/>
              </a:ext>
            </a:extLst>
          </p:cNvPr>
          <p:cNvGrpSpPr/>
          <p:nvPr/>
        </p:nvGrpSpPr>
        <p:grpSpPr>
          <a:xfrm>
            <a:off x="-3950953" y="0"/>
            <a:ext cx="13920033" cy="6903720"/>
            <a:chOff x="-4278032" y="-11575"/>
            <a:chExt cx="13920033" cy="6858000"/>
          </a:xfrm>
        </p:grpSpPr>
        <p:grpSp>
          <p:nvGrpSpPr>
            <p:cNvPr id="56" name="C box">
              <a:extLst>
                <a:ext uri="{FF2B5EF4-FFF2-40B4-BE49-F238E27FC236}">
                  <a16:creationId xmlns:a16="http://schemas.microsoft.com/office/drawing/2014/main" id="{FFBE03B2-18FE-C426-8D08-C09B341B5535}"/>
                </a:ext>
              </a:extLst>
            </p:cNvPr>
            <p:cNvGrpSpPr/>
            <p:nvPr/>
          </p:nvGrpSpPr>
          <p:grpSpPr>
            <a:xfrm>
              <a:off x="-4278032" y="-11575"/>
              <a:ext cx="13920033" cy="6858000"/>
              <a:chOff x="-11412186" y="0"/>
              <a:chExt cx="13920033" cy="6858000"/>
            </a:xfrm>
            <a:effectLst>
              <a:outerShdw blurRad="254000" dist="88900" algn="l" rotWithShape="0">
                <a:prstClr val="black">
                  <a:alpha val="51000"/>
                </a:prstClr>
              </a:outerShdw>
            </a:effectLst>
          </p:grpSpPr>
          <p:sp>
            <p:nvSpPr>
              <p:cNvPr id="64" name="Rectangle 63">
                <a:extLst>
                  <a:ext uri="{FF2B5EF4-FFF2-40B4-BE49-F238E27FC236}">
                    <a16:creationId xmlns:a16="http://schemas.microsoft.com/office/drawing/2014/main" id="{32D061BC-FD76-9BA7-364C-2A6F7BC43D71}"/>
                  </a:ext>
                </a:extLst>
              </p:cNvPr>
              <p:cNvSpPr/>
              <p:nvPr/>
            </p:nvSpPr>
            <p:spPr>
              <a:xfrm>
                <a:off x="-11412186" y="0"/>
                <a:ext cx="13234234" cy="6858000"/>
              </a:xfrm>
              <a:prstGeom prst="rect">
                <a:avLst/>
              </a:prstGeom>
              <a:solidFill>
                <a:srgbClr val="2F4C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2BC6ADF3-1A86-B3A7-F3FC-16B21850E9CA}"/>
                  </a:ext>
                </a:extLst>
              </p:cNvPr>
              <p:cNvGrpSpPr/>
              <p:nvPr/>
            </p:nvGrpSpPr>
            <p:grpSpPr>
              <a:xfrm>
                <a:off x="1822047" y="1396858"/>
                <a:ext cx="685800" cy="685800"/>
                <a:chOff x="3650847" y="2754244"/>
                <a:chExt cx="685800" cy="685800"/>
              </a:xfrm>
            </p:grpSpPr>
            <p:sp>
              <p:nvSpPr>
                <p:cNvPr id="66" name="Round Same Side Corner Rectangle 65">
                  <a:extLst>
                    <a:ext uri="{FF2B5EF4-FFF2-40B4-BE49-F238E27FC236}">
                      <a16:creationId xmlns:a16="http://schemas.microsoft.com/office/drawing/2014/main" id="{A7603ECE-4B57-9632-6F83-E4C291BB637A}"/>
                    </a:ext>
                  </a:extLst>
                </p:cNvPr>
                <p:cNvSpPr/>
                <p:nvPr/>
              </p:nvSpPr>
              <p:spPr>
                <a:xfrm rot="5400000">
                  <a:off x="3650847" y="2754244"/>
                  <a:ext cx="685800" cy="685800"/>
                </a:xfrm>
                <a:prstGeom prst="round2SameRect">
                  <a:avLst/>
                </a:prstGeom>
                <a:solidFill>
                  <a:srgbClr val="2F4C6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67" name="TextBox 66">
                  <a:extLst>
                    <a:ext uri="{FF2B5EF4-FFF2-40B4-BE49-F238E27FC236}">
                      <a16:creationId xmlns:a16="http://schemas.microsoft.com/office/drawing/2014/main" id="{ACAE486D-687A-7A28-3A3D-CF51EE527D5B}"/>
                    </a:ext>
                  </a:extLst>
                </p:cNvPr>
                <p:cNvSpPr txBox="1"/>
                <p:nvPr/>
              </p:nvSpPr>
              <p:spPr>
                <a:xfrm>
                  <a:off x="3650847" y="2768458"/>
                  <a:ext cx="685800" cy="646331"/>
                </a:xfrm>
                <a:prstGeom prst="rect">
                  <a:avLst/>
                </a:prstGeom>
                <a:noFill/>
              </p:spPr>
              <p:txBody>
                <a:bodyPr wrap="square" rtlCol="0" anchor="ctr">
                  <a:spAutoFit/>
                </a:bodyPr>
                <a:lstStyle/>
                <a:p>
                  <a:pPr algn="ctr"/>
                  <a:r>
                    <a:rPr lang="en-US" sz="3600" b="1">
                      <a:solidFill>
                        <a:srgbClr val="042743"/>
                      </a:solidFill>
                    </a:rPr>
                    <a:t>C</a:t>
                  </a:r>
                </a:p>
              </p:txBody>
            </p:sp>
          </p:grpSp>
        </p:grpSp>
        <p:sp>
          <p:nvSpPr>
            <p:cNvPr id="57" name="TextBox 56">
              <a:extLst>
                <a:ext uri="{FF2B5EF4-FFF2-40B4-BE49-F238E27FC236}">
                  <a16:creationId xmlns:a16="http://schemas.microsoft.com/office/drawing/2014/main" id="{10674490-AE34-BCAD-E07A-86E4BAB7A60F}"/>
                </a:ext>
              </a:extLst>
            </p:cNvPr>
            <p:cNvSpPr txBox="1"/>
            <p:nvPr/>
          </p:nvSpPr>
          <p:spPr>
            <a:xfrm>
              <a:off x="1765422" y="4120663"/>
              <a:ext cx="6285053" cy="1754326"/>
            </a:xfrm>
            <a:prstGeom prst="rect">
              <a:avLst/>
            </a:prstGeom>
            <a:noFill/>
          </p:spPr>
          <p:txBody>
            <a:bodyPr wrap="square" lIns="91440" tIns="45720" rIns="91440" bIns="45720" rtlCol="0" anchor="t">
              <a:spAutoFit/>
            </a:bodyPr>
            <a:lstStyle/>
            <a:p>
              <a:r>
                <a:rPr lang="en-US">
                  <a:solidFill>
                    <a:schemeClr val="bg1"/>
                  </a:solidFill>
                </a:rPr>
                <a:t>Steering Rack Mounting Plate: Foam/ Carbon Fiber Sandwich plate</a:t>
              </a:r>
            </a:p>
            <a:p>
              <a:r>
                <a:rPr lang="en-US">
                  <a:solidFill>
                    <a:schemeClr val="bg1"/>
                  </a:solidFill>
                </a:rPr>
                <a:t>Steering column support: Cut, notched, and welded 1020 carbon steel.</a:t>
              </a:r>
            </a:p>
            <a:p>
              <a:r>
                <a:rPr lang="en-US">
                  <a:solidFill>
                    <a:schemeClr val="bg1"/>
                  </a:solidFill>
                </a:rPr>
                <a:t>Steering wheel: Modular Carbon fiber steering wheel made with a CNC aluminum mold.</a:t>
              </a:r>
            </a:p>
          </p:txBody>
        </p:sp>
        <p:sp>
          <p:nvSpPr>
            <p:cNvPr id="58" name="TextBox 57">
              <a:extLst>
                <a:ext uri="{FF2B5EF4-FFF2-40B4-BE49-F238E27FC236}">
                  <a16:creationId xmlns:a16="http://schemas.microsoft.com/office/drawing/2014/main" id="{0C0B8740-EA22-06FA-3FCF-7AE87674567F}"/>
                </a:ext>
              </a:extLst>
            </p:cNvPr>
            <p:cNvSpPr txBox="1"/>
            <p:nvPr/>
          </p:nvSpPr>
          <p:spPr>
            <a:xfrm>
              <a:off x="3154383" y="555823"/>
              <a:ext cx="3507130" cy="830997"/>
            </a:xfrm>
            <a:prstGeom prst="rect">
              <a:avLst/>
            </a:prstGeom>
            <a:noFill/>
          </p:spPr>
          <p:txBody>
            <a:bodyPr wrap="square" rtlCol="0">
              <a:spAutoFit/>
            </a:bodyPr>
            <a:lstStyle/>
            <a:p>
              <a:r>
                <a:rPr lang="en-US" sz="4800" b="1">
                  <a:solidFill>
                    <a:schemeClr val="bg1"/>
                  </a:solidFill>
                </a:rPr>
                <a:t>Steering</a:t>
              </a:r>
            </a:p>
          </p:txBody>
        </p:sp>
        <p:pic>
          <p:nvPicPr>
            <p:cNvPr id="59" name="Picture 58" descr="A grey rectangular object with a round hole&#10;&#10;AI-generated content may be incorrect.">
              <a:extLst>
                <a:ext uri="{FF2B5EF4-FFF2-40B4-BE49-F238E27FC236}">
                  <a16:creationId xmlns:a16="http://schemas.microsoft.com/office/drawing/2014/main" id="{CEC37686-AC44-0961-5CF5-884618F4D49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796" b="89815" l="2556" r="92412">
                          <a14:foregroundMark x1="6390" y1="41204" x2="7188" y2="53704"/>
                          <a14:foregroundMark x1="2556" y1="71759" x2="3115" y2="41204"/>
                          <a14:foregroundMark x1="91294" y1="32870" x2="92412" y2="36574"/>
                        </a14:backgroundRemoval>
                      </a14:imgEffect>
                    </a14:imgLayer>
                  </a14:imgProps>
                </a:ext>
              </a:extLst>
            </a:blip>
            <a:stretch>
              <a:fillRect/>
            </a:stretch>
          </p:blipFill>
          <p:spPr>
            <a:xfrm>
              <a:off x="1870160" y="1305764"/>
              <a:ext cx="6179409" cy="1013941"/>
            </a:xfrm>
            <a:prstGeom prst="rect">
              <a:avLst/>
            </a:prstGeom>
          </p:spPr>
        </p:pic>
        <p:pic>
          <p:nvPicPr>
            <p:cNvPr id="60" name="Picture 59" descr="A black object with a circle&#10;&#10;AI-generated content may be incorrect.">
              <a:extLst>
                <a:ext uri="{FF2B5EF4-FFF2-40B4-BE49-F238E27FC236}">
                  <a16:creationId xmlns:a16="http://schemas.microsoft.com/office/drawing/2014/main" id="{E4AD34E3-2626-B59B-A564-FDA83DD0DC0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688" b="89978" l="8081" r="94192">
                          <a14:foregroundMark x1="94318" y1="14254" x2="91035" y2="16815"/>
                          <a14:foregroundMark x1="10985" y1="13252" x2="8207" y2="10134"/>
                          <a14:foregroundMark x1="86995" y1="9688" x2="86995" y2="9688"/>
                        </a14:backgroundRemoval>
                      </a14:imgEffect>
                    </a14:imgLayer>
                  </a14:imgProps>
                </a:ext>
              </a:extLst>
            </a:blip>
            <a:stretch>
              <a:fillRect/>
            </a:stretch>
          </p:blipFill>
          <p:spPr>
            <a:xfrm>
              <a:off x="2949225" y="2371202"/>
              <a:ext cx="1352914" cy="1482813"/>
            </a:xfrm>
            <a:prstGeom prst="rect">
              <a:avLst/>
            </a:prstGeom>
          </p:spPr>
        </p:pic>
        <p:pic>
          <p:nvPicPr>
            <p:cNvPr id="61" name="Picture 60">
              <a:extLst>
                <a:ext uri="{FF2B5EF4-FFF2-40B4-BE49-F238E27FC236}">
                  <a16:creationId xmlns:a16="http://schemas.microsoft.com/office/drawing/2014/main" id="{C7A5B4BC-F400-5995-0459-44BDDAB7E88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726" b="94241" l="7574" r="90296">
                          <a14:foregroundMark x1="12899" y1="26353" x2="14793" y2="73647"/>
                          <a14:foregroundMark x1="14793" y1="73647" x2="21775" y2="89180"/>
                          <a14:foregroundMark x1="70178" y1="7679" x2="90414" y2="44677"/>
                          <a14:foregroundMark x1="90414" y1="44677" x2="88876" y2="78185"/>
                          <a14:foregroundMark x1="88876" y1="78185" x2="82722" y2="87435"/>
                          <a14:foregroundMark x1="8402" y1="62827" x2="7692" y2="32286"/>
                          <a14:foregroundMark x1="20237" y1="91798" x2="19882" y2="94415"/>
                          <a14:foregroundMark x1="23195" y1="9250" x2="27337" y2="8726"/>
                        </a14:backgroundRemoval>
                      </a14:imgEffect>
                    </a14:imgLayer>
                  </a14:imgProps>
                </a:ext>
              </a:extLst>
            </a:blip>
            <a:stretch>
              <a:fillRect/>
            </a:stretch>
          </p:blipFill>
          <p:spPr>
            <a:xfrm>
              <a:off x="5114261" y="2303362"/>
              <a:ext cx="2062463" cy="1421286"/>
            </a:xfrm>
            <a:prstGeom prst="rect">
              <a:avLst/>
            </a:prstGeom>
          </p:spPr>
        </p:pic>
        <p:sp>
          <p:nvSpPr>
            <p:cNvPr id="62" name="TextBox 61">
              <a:extLst>
                <a:ext uri="{FF2B5EF4-FFF2-40B4-BE49-F238E27FC236}">
                  <a16:creationId xmlns:a16="http://schemas.microsoft.com/office/drawing/2014/main" id="{195822C7-87A1-9FA6-9AD6-13DF88215128}"/>
                </a:ext>
              </a:extLst>
            </p:cNvPr>
            <p:cNvSpPr txBox="1"/>
            <p:nvPr/>
          </p:nvSpPr>
          <p:spPr>
            <a:xfrm>
              <a:off x="5391333" y="3694964"/>
              <a:ext cx="298480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Steering wheel</a:t>
              </a:r>
            </a:p>
          </p:txBody>
        </p:sp>
        <p:sp>
          <p:nvSpPr>
            <p:cNvPr id="63" name="TextBox 62">
              <a:extLst>
                <a:ext uri="{FF2B5EF4-FFF2-40B4-BE49-F238E27FC236}">
                  <a16:creationId xmlns:a16="http://schemas.microsoft.com/office/drawing/2014/main" id="{304709CB-1E46-9774-7E7C-1A19854B9DFA}"/>
                </a:ext>
              </a:extLst>
            </p:cNvPr>
            <p:cNvSpPr txBox="1"/>
            <p:nvPr/>
          </p:nvSpPr>
          <p:spPr>
            <a:xfrm>
              <a:off x="2948977" y="3684635"/>
              <a:ext cx="27431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Steering Column Support</a:t>
              </a:r>
            </a:p>
          </p:txBody>
        </p:sp>
      </p:grpSp>
      <p:grpSp>
        <p:nvGrpSpPr>
          <p:cNvPr id="68" name="Brakes">
            <a:extLst>
              <a:ext uri="{FF2B5EF4-FFF2-40B4-BE49-F238E27FC236}">
                <a16:creationId xmlns:a16="http://schemas.microsoft.com/office/drawing/2014/main" id="{095BD0FB-A8D9-0606-5A61-8D5775D01F3D}"/>
              </a:ext>
            </a:extLst>
          </p:cNvPr>
          <p:cNvGrpSpPr/>
          <p:nvPr/>
        </p:nvGrpSpPr>
        <p:grpSpPr>
          <a:xfrm>
            <a:off x="-13443482" y="0"/>
            <a:ext cx="15183941" cy="6903720"/>
            <a:chOff x="-6375932" y="0"/>
            <a:chExt cx="15183941" cy="6903720"/>
          </a:xfrm>
        </p:grpSpPr>
        <p:grpSp>
          <p:nvGrpSpPr>
            <p:cNvPr id="69" name="D box">
              <a:extLst>
                <a:ext uri="{FF2B5EF4-FFF2-40B4-BE49-F238E27FC236}">
                  <a16:creationId xmlns:a16="http://schemas.microsoft.com/office/drawing/2014/main" id="{EA7A9885-BA30-D4AA-F2EF-085ADD1E8ABF}"/>
                </a:ext>
              </a:extLst>
            </p:cNvPr>
            <p:cNvGrpSpPr/>
            <p:nvPr/>
          </p:nvGrpSpPr>
          <p:grpSpPr>
            <a:xfrm>
              <a:off x="-6375932" y="0"/>
              <a:ext cx="15183941" cy="6903720"/>
              <a:chOff x="-13590494" y="11044"/>
              <a:chExt cx="15183941" cy="6858000"/>
            </a:xfrm>
          </p:grpSpPr>
          <p:sp>
            <p:nvSpPr>
              <p:cNvPr id="78" name="Rectangle 77">
                <a:extLst>
                  <a:ext uri="{FF2B5EF4-FFF2-40B4-BE49-F238E27FC236}">
                    <a16:creationId xmlns:a16="http://schemas.microsoft.com/office/drawing/2014/main" id="{81A3D089-2958-93F9-2F70-4F71C96EF647}"/>
                  </a:ext>
                </a:extLst>
              </p:cNvPr>
              <p:cNvSpPr/>
              <p:nvPr/>
            </p:nvSpPr>
            <p:spPr>
              <a:xfrm>
                <a:off x="-13590494" y="11044"/>
                <a:ext cx="14498141" cy="6858000"/>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 Same Side Corner Rectangle 78">
                <a:extLst>
                  <a:ext uri="{FF2B5EF4-FFF2-40B4-BE49-F238E27FC236}">
                    <a16:creationId xmlns:a16="http://schemas.microsoft.com/office/drawing/2014/main" id="{CE1513D6-ADCD-605F-5435-25F4755B684E}"/>
                  </a:ext>
                </a:extLst>
              </p:cNvPr>
              <p:cNvSpPr/>
              <p:nvPr/>
            </p:nvSpPr>
            <p:spPr>
              <a:xfrm rot="5400000">
                <a:off x="907647" y="725272"/>
                <a:ext cx="685800" cy="685800"/>
              </a:xfrm>
              <a:prstGeom prst="round2SameRect">
                <a:avLst/>
              </a:prstGeom>
              <a:solidFill>
                <a:srgbClr val="A6CAED"/>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80" name="TextBox 79">
                <a:extLst>
                  <a:ext uri="{FF2B5EF4-FFF2-40B4-BE49-F238E27FC236}">
                    <a16:creationId xmlns:a16="http://schemas.microsoft.com/office/drawing/2014/main" id="{7D3520F5-B727-CAEF-A777-A8E89E3C8301}"/>
                  </a:ext>
                </a:extLst>
              </p:cNvPr>
              <p:cNvSpPr txBox="1"/>
              <p:nvPr/>
            </p:nvSpPr>
            <p:spPr>
              <a:xfrm>
                <a:off x="907647" y="739486"/>
                <a:ext cx="685800" cy="646331"/>
              </a:xfrm>
              <a:prstGeom prst="rect">
                <a:avLst/>
              </a:prstGeom>
              <a:noFill/>
            </p:spPr>
            <p:txBody>
              <a:bodyPr wrap="square" rtlCol="0" anchor="ctr">
                <a:spAutoFit/>
              </a:bodyPr>
              <a:lstStyle/>
              <a:p>
                <a:pPr algn="ctr"/>
                <a:r>
                  <a:rPr lang="en-US" sz="3600" b="1">
                    <a:solidFill>
                      <a:srgbClr val="2F4C63"/>
                    </a:solidFill>
                  </a:rPr>
                  <a:t>D</a:t>
                </a:r>
              </a:p>
            </p:txBody>
          </p:sp>
        </p:grpSp>
        <p:sp>
          <p:nvSpPr>
            <p:cNvPr id="70" name="TextBox 69">
              <a:extLst>
                <a:ext uri="{FF2B5EF4-FFF2-40B4-BE49-F238E27FC236}">
                  <a16:creationId xmlns:a16="http://schemas.microsoft.com/office/drawing/2014/main" id="{AE7214C8-3FCE-0A07-0C0E-86811384CFFC}"/>
                </a:ext>
              </a:extLst>
            </p:cNvPr>
            <p:cNvSpPr txBox="1"/>
            <p:nvPr/>
          </p:nvSpPr>
          <p:spPr>
            <a:xfrm>
              <a:off x="420434" y="4137551"/>
              <a:ext cx="6285053" cy="1487177"/>
            </a:xfrm>
            <a:prstGeom prst="rect">
              <a:avLst/>
            </a:prstGeom>
            <a:noFill/>
          </p:spPr>
          <p:txBody>
            <a:bodyPr wrap="square" lIns="91440" tIns="45720" rIns="91440" bIns="45720" rtlCol="0" anchor="t">
              <a:spAutoFit/>
            </a:bodyPr>
            <a:lstStyle/>
            <a:p>
              <a:r>
                <a:rPr lang="en-US">
                  <a:solidFill>
                    <a:srgbClr val="A6CAED"/>
                  </a:solidFill>
                </a:rPr>
                <a:t>Upright: CNC machined by our sponsor</a:t>
              </a:r>
            </a:p>
            <a:p>
              <a:r>
                <a:rPr lang="en-US">
                  <a:solidFill>
                    <a:srgbClr val="A6CAED"/>
                  </a:solidFill>
                </a:rPr>
                <a:t>Pedals: CNC machined by our sponsor</a:t>
              </a:r>
            </a:p>
            <a:p>
              <a:r>
                <a:rPr lang="en-US">
                  <a:solidFill>
                    <a:srgbClr val="A6CAED"/>
                  </a:solidFill>
                </a:rPr>
                <a:t>Pedal box: Bent aluminum plate with steel mounting brackets</a:t>
              </a:r>
            </a:p>
            <a:p>
              <a:r>
                <a:rPr lang="en-US">
                  <a:solidFill>
                    <a:srgbClr val="A6CAED"/>
                  </a:solidFill>
                </a:rPr>
                <a:t>Brake lines: Custom bent and flared</a:t>
              </a:r>
            </a:p>
            <a:p>
              <a:endParaRPr lang="en-US">
                <a:solidFill>
                  <a:srgbClr val="A6CAED"/>
                </a:solidFill>
              </a:endParaRPr>
            </a:p>
          </p:txBody>
        </p:sp>
        <p:sp>
          <p:nvSpPr>
            <p:cNvPr id="71" name="TextBox 70">
              <a:extLst>
                <a:ext uri="{FF2B5EF4-FFF2-40B4-BE49-F238E27FC236}">
                  <a16:creationId xmlns:a16="http://schemas.microsoft.com/office/drawing/2014/main" id="{58C45B12-A738-5496-DAAC-CA39517BFB54}"/>
                </a:ext>
              </a:extLst>
            </p:cNvPr>
            <p:cNvSpPr txBox="1"/>
            <p:nvPr/>
          </p:nvSpPr>
          <p:spPr>
            <a:xfrm>
              <a:off x="1809395" y="548945"/>
              <a:ext cx="3507130" cy="836537"/>
            </a:xfrm>
            <a:prstGeom prst="rect">
              <a:avLst/>
            </a:prstGeom>
            <a:noFill/>
          </p:spPr>
          <p:txBody>
            <a:bodyPr wrap="square" rtlCol="0">
              <a:spAutoFit/>
            </a:bodyPr>
            <a:lstStyle/>
            <a:p>
              <a:r>
                <a:rPr lang="en-US" sz="4800" b="1">
                  <a:solidFill>
                    <a:srgbClr val="A6CAED"/>
                  </a:solidFill>
                </a:rPr>
                <a:t>Brakes</a:t>
              </a:r>
            </a:p>
          </p:txBody>
        </p:sp>
        <p:pic>
          <p:nvPicPr>
            <p:cNvPr id="72" name="Picture 71" descr="A grey metal object with holes&#10;&#10;AI-generated content may be incorrect.">
              <a:extLst>
                <a:ext uri="{FF2B5EF4-FFF2-40B4-BE49-F238E27FC236}">
                  <a16:creationId xmlns:a16="http://schemas.microsoft.com/office/drawing/2014/main" id="{E519FE4F-0576-02CA-E7B4-5EC39B2AFBDE}"/>
                </a:ext>
              </a:extLst>
            </p:cNvPr>
            <p:cNvPicPr>
              <a:picLocks noChangeAspect="1"/>
            </p:cNvPicPr>
            <p:nvPr/>
          </p:nvPicPr>
          <p:blipFill>
            <a:blip r:embed="rId14">
              <a:alphaModFix amt="0"/>
              <a:extLst>
                <a:ext uri="{BEBA8EAE-BF5A-486C-A8C5-ECC9F3942E4B}">
                  <a14:imgProps xmlns:a14="http://schemas.microsoft.com/office/drawing/2010/main">
                    <a14:imgLayer r:embed="rId15">
                      <a14:imgEffect>
                        <a14:backgroundRemoval t="4369" b="93883" l="9816" r="89724">
                          <a14:foregroundMark x1="44785" y1="5922" x2="44785" y2="4466"/>
                          <a14:foregroundMark x1="86810" y1="35049" x2="87117" y2="52718"/>
                          <a14:foregroundMark x1="87117" y1="52718" x2="86810" y2="53107"/>
                          <a14:foregroundMark x1="59369" y1="92198" x2="51380" y2="93883"/>
                          <a14:foregroundMark x1="74387" y1="89029" x2="71825" y2="89569"/>
                          <a14:foregroundMark x1="51380" y1="93883" x2="49540" y2="90291"/>
                          <a14:backgroundMark x1="54755" y1="35049" x2="56595" y2="35049"/>
                          <a14:backgroundMark x1="61350" y1="87476" x2="63957" y2="86602"/>
                          <a14:backgroundMark x1="68712" y1="90485" x2="62270" y2="91650"/>
                          <a14:backgroundMark x1="57515" y1="34272" x2="59509" y2="37767"/>
                          <a14:backgroundMark x1="63344" y1="92136" x2="59509" y2="92330"/>
                          <a14:backgroundMark x1="69018" y1="89029" x2="69325" y2="90097"/>
                          <a14:backgroundMark x1="26994" y1="52039" x2="28834" y2="54660"/>
                        </a14:backgroundRemoval>
                      </a14:imgEffect>
                    </a14:imgLayer>
                  </a14:imgProps>
                </a:ext>
              </a:extLst>
            </a:blip>
            <a:stretch>
              <a:fillRect/>
            </a:stretch>
          </p:blipFill>
          <p:spPr>
            <a:xfrm>
              <a:off x="5291518" y="1016000"/>
              <a:ext cx="1993398" cy="3130380"/>
            </a:xfrm>
            <a:prstGeom prst="rect">
              <a:avLst/>
            </a:prstGeom>
          </p:spPr>
        </p:pic>
        <p:sp>
          <p:nvSpPr>
            <p:cNvPr id="73" name="TextBox 72">
              <a:extLst>
                <a:ext uri="{FF2B5EF4-FFF2-40B4-BE49-F238E27FC236}">
                  <a16:creationId xmlns:a16="http://schemas.microsoft.com/office/drawing/2014/main" id="{97DCB57E-47A1-C981-C1A3-5E25FB06DDDB}"/>
                </a:ext>
              </a:extLst>
            </p:cNvPr>
            <p:cNvSpPr txBox="1"/>
            <p:nvPr/>
          </p:nvSpPr>
          <p:spPr>
            <a:xfrm>
              <a:off x="6644352" y="556054"/>
              <a:ext cx="9466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A6CAED"/>
                  </a:solidFill>
                </a:rPr>
                <a:t>Upright</a:t>
              </a:r>
            </a:p>
          </p:txBody>
        </p:sp>
        <p:pic>
          <p:nvPicPr>
            <p:cNvPr id="74" name="Picture 73" descr="A metal piece with holes&#10;&#10;AI-generated content may be incorrect.">
              <a:extLst>
                <a:ext uri="{FF2B5EF4-FFF2-40B4-BE49-F238E27FC236}">
                  <a16:creationId xmlns:a16="http://schemas.microsoft.com/office/drawing/2014/main" id="{2A2F1AD0-1DAF-88F6-E61D-1D6446B44B2E}"/>
                </a:ext>
              </a:extLst>
            </p:cNvPr>
            <p:cNvPicPr>
              <a:picLocks noChangeAspect="1"/>
            </p:cNvPicPr>
            <p:nvPr/>
          </p:nvPicPr>
          <p:blipFill>
            <a:blip r:embed="rId16">
              <a:alphaModFix amt="0"/>
              <a:extLst>
                <a:ext uri="{BEBA8EAE-BF5A-486C-A8C5-ECC9F3942E4B}">
                  <a14:imgProps xmlns:a14="http://schemas.microsoft.com/office/drawing/2010/main">
                    <a14:imgLayer r:embed="rId17">
                      <a14:imgEffect>
                        <a14:backgroundRemoval t="9389" b="92250" l="5260" r="95406">
                          <a14:foregroundMark x1="9720" y1="58271" x2="9121" y2="53651"/>
                          <a14:foregroundMark x1="40945" y1="89270" x2="40013" y2="88674"/>
                          <a14:foregroundMark x1="5260" y1="60954" x2="6458" y2="51118"/>
                          <a14:foregroundMark x1="18509" y1="40537" x2="18842" y2="50373"/>
                          <a14:foregroundMark x1="42410" y1="47839" x2="43009" y2="59613"/>
                          <a14:foregroundMark x1="49467" y1="44560" x2="50932" y2="56334"/>
                          <a14:foregroundMark x1="65113" y1="31893" x2="66245" y2="45753"/>
                          <a14:foregroundMark x1="72170" y1="30700" x2="73036" y2="43219"/>
                          <a14:foregroundMark x1="89814" y1="50373" x2="94274" y2="53651"/>
                          <a14:foregroundMark x1="94541" y1="51118" x2="94274" y2="60358"/>
                          <a14:foregroundMark x1="43875" y1="80030" x2="90146" y2="54396"/>
                          <a14:foregroundMark x1="42810" y1="80477" x2="42810" y2="92399"/>
                          <a14:foregroundMark x1="95206" y1="50671" x2="95406" y2="62444"/>
                          <a14:foregroundMark x1="18043" y1="38748" x2="21172" y2="38748"/>
                        </a14:backgroundRemoval>
                      </a14:imgEffect>
                    </a14:imgLayer>
                  </a14:imgProps>
                </a:ext>
              </a:extLst>
            </a:blip>
            <a:stretch>
              <a:fillRect/>
            </a:stretch>
          </p:blipFill>
          <p:spPr>
            <a:xfrm>
              <a:off x="686485" y="2710226"/>
              <a:ext cx="3233353" cy="1444411"/>
            </a:xfrm>
            <a:prstGeom prst="rect">
              <a:avLst/>
            </a:prstGeom>
          </p:spPr>
        </p:pic>
        <p:pic>
          <p:nvPicPr>
            <p:cNvPr id="75" name="Picture 74" descr="A grey metal object with a hole&#10;&#10;AI-generated content may be incorrect.">
              <a:extLst>
                <a:ext uri="{FF2B5EF4-FFF2-40B4-BE49-F238E27FC236}">
                  <a16:creationId xmlns:a16="http://schemas.microsoft.com/office/drawing/2014/main" id="{53C6692F-8CC4-E816-A869-F2D75B17C555}"/>
                </a:ext>
              </a:extLst>
            </p:cNvPr>
            <p:cNvPicPr>
              <a:picLocks noChangeAspect="1"/>
            </p:cNvPicPr>
            <p:nvPr/>
          </p:nvPicPr>
          <p:blipFill>
            <a:blip r:embed="rId18">
              <a:alphaModFix amt="0"/>
              <a:extLst>
                <a:ext uri="{BEBA8EAE-BF5A-486C-A8C5-ECC9F3942E4B}">
                  <a14:imgProps xmlns:a14="http://schemas.microsoft.com/office/drawing/2010/main">
                    <a14:imgLayer r:embed="rId19">
                      <a14:imgEffect>
                        <a14:backgroundRemoval t="8207" b="94630" l="9957" r="89827">
                          <a14:foregroundMark x1="84848" y1="9828" x2="79221" y2="8207"/>
                          <a14:foregroundMark x1="62381" y1="90356" x2="74026" y2="90679"/>
                          <a14:foregroundMark x1="48485" y1="89970" x2="56339" y2="90188"/>
                          <a14:foregroundMark x1="48485" y1="93820" x2="71861" y2="94630"/>
                          <a14:backgroundMark x1="61472" y1="89260" x2="58442" y2="87031"/>
                          <a14:backgroundMark x1="59957" y1="90983" x2="59524" y2="91895"/>
                          <a14:backgroundMark x1="59524" y1="89767" x2="61039" y2="90476"/>
                          <a14:backgroundMark x1="58225" y1="89463" x2="61688" y2="90274"/>
                          <a14:backgroundMark x1="57576" y1="89564" x2="60390" y2="90274"/>
                          <a14:backgroundMark x1="60606" y1="89970" x2="62771" y2="90172"/>
                          <a14:backgroundMark x1="61255" y1="89666" x2="62338" y2="90172"/>
                          <a14:backgroundMark x1="57143" y1="90071" x2="56710" y2="89868"/>
                          <a14:backgroundMark x1="59957" y1="89767" x2="62554" y2="89970"/>
                        </a14:backgroundRemoval>
                      </a14:imgEffect>
                    </a14:imgLayer>
                  </a14:imgProps>
                </a:ext>
              </a:extLst>
            </a:blip>
            <a:stretch>
              <a:fillRect/>
            </a:stretch>
          </p:blipFill>
          <p:spPr>
            <a:xfrm>
              <a:off x="4065313" y="1475945"/>
              <a:ext cx="1226183" cy="2608650"/>
            </a:xfrm>
            <a:prstGeom prst="rect">
              <a:avLst/>
            </a:prstGeom>
          </p:spPr>
        </p:pic>
        <p:sp>
          <p:nvSpPr>
            <p:cNvPr id="76" name="TextBox 75">
              <a:extLst>
                <a:ext uri="{FF2B5EF4-FFF2-40B4-BE49-F238E27FC236}">
                  <a16:creationId xmlns:a16="http://schemas.microsoft.com/office/drawing/2014/main" id="{34C2BC2F-B095-C84E-DEFF-C88FCC632246}"/>
                </a:ext>
              </a:extLst>
            </p:cNvPr>
            <p:cNvSpPr txBox="1"/>
            <p:nvPr/>
          </p:nvSpPr>
          <p:spPr>
            <a:xfrm>
              <a:off x="7239585" y="1638191"/>
              <a:ext cx="959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A6CAED"/>
                  </a:solidFill>
                </a:rPr>
                <a:t>Pedals</a:t>
              </a:r>
            </a:p>
          </p:txBody>
        </p:sp>
        <p:sp>
          <p:nvSpPr>
            <p:cNvPr id="77" name="TextBox 76">
              <a:extLst>
                <a:ext uri="{FF2B5EF4-FFF2-40B4-BE49-F238E27FC236}">
                  <a16:creationId xmlns:a16="http://schemas.microsoft.com/office/drawing/2014/main" id="{DBD1BB58-38D1-DEA8-DA26-CAE85F6EF301}"/>
                </a:ext>
              </a:extLst>
            </p:cNvPr>
            <p:cNvSpPr txBox="1"/>
            <p:nvPr/>
          </p:nvSpPr>
          <p:spPr>
            <a:xfrm>
              <a:off x="1133539" y="2107680"/>
              <a:ext cx="1237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A6CAED"/>
                  </a:solidFill>
                </a:rPr>
                <a:t>Pedal Box</a:t>
              </a:r>
            </a:p>
          </p:txBody>
        </p:sp>
      </p:grpSp>
      <p:sp>
        <p:nvSpPr>
          <p:cNvPr id="30" name="Manufacturing plan">
            <a:extLst>
              <a:ext uri="{FF2B5EF4-FFF2-40B4-BE49-F238E27FC236}">
                <a16:creationId xmlns:a16="http://schemas.microsoft.com/office/drawing/2014/main" id="{EC7D973D-E126-263E-CAAD-9D14D314CAEC}"/>
              </a:ext>
            </a:extLst>
          </p:cNvPr>
          <p:cNvSpPr txBox="1"/>
          <p:nvPr/>
        </p:nvSpPr>
        <p:spPr>
          <a:xfrm>
            <a:off x="12877087" y="2481592"/>
            <a:ext cx="5243795" cy="1938992"/>
          </a:xfrm>
          <a:prstGeom prst="rect">
            <a:avLst/>
          </a:prstGeom>
          <a:noFill/>
        </p:spPr>
        <p:txBody>
          <a:bodyPr wrap="square" rtlCol="0">
            <a:spAutoFit/>
          </a:bodyPr>
          <a:lstStyle/>
          <a:p>
            <a:pPr algn="ctr"/>
            <a:r>
              <a:rPr lang="en-US" sz="6000" b="1">
                <a:ln>
                  <a:solidFill>
                    <a:srgbClr val="B49763"/>
                  </a:solidFill>
                </a:ln>
                <a:solidFill>
                  <a:srgbClr val="042743"/>
                </a:solidFill>
              </a:rPr>
              <a:t>Manufacturing Plan</a:t>
            </a:r>
          </a:p>
        </p:txBody>
      </p:sp>
    </p:spTree>
    <p:extLst>
      <p:ext uri="{BB962C8B-B14F-4D97-AF65-F5344CB8AC3E}">
        <p14:creationId xmlns:p14="http://schemas.microsoft.com/office/powerpoint/2010/main" val="415427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FE8A2E-1D5C-4A63-AF17-7D8DD162CA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325" b="43175"/>
          <a:stretch/>
        </p:blipFill>
        <p:spPr>
          <a:xfrm>
            <a:off x="0" y="0"/>
            <a:ext cx="12192000" cy="6858000"/>
          </a:xfrm>
        </p:spPr>
      </p:pic>
      <p:sp>
        <p:nvSpPr>
          <p:cNvPr id="8" name="Freeform 7">
            <a:extLst>
              <a:ext uri="{FF2B5EF4-FFF2-40B4-BE49-F238E27FC236}">
                <a16:creationId xmlns:a16="http://schemas.microsoft.com/office/drawing/2014/main" id="{0F0A9254-491D-44D9-3E04-66D6C6B45BA6}"/>
              </a:ext>
            </a:extLst>
          </p:cNvPr>
          <p:cNvSpPr/>
          <p:nvPr/>
        </p:nvSpPr>
        <p:spPr>
          <a:xfrm>
            <a:off x="-6756400" y="-4165599"/>
            <a:ext cx="26263600" cy="15595600"/>
          </a:xfrm>
          <a:custGeom>
            <a:avLst/>
            <a:gdLst>
              <a:gd name="csX0" fmla="*/ 7856695 w 24092451"/>
              <a:gd name="csY0" fmla="*/ 3790604 h 13795513"/>
              <a:gd name="csX1" fmla="*/ 7478863 w 24092451"/>
              <a:gd name="csY1" fmla="*/ 4168437 h 13795513"/>
              <a:gd name="csX2" fmla="*/ 7478863 w 24092451"/>
              <a:gd name="csY2" fmla="*/ 5794021 h 13795513"/>
              <a:gd name="csX3" fmla="*/ 7856695 w 24092451"/>
              <a:gd name="csY3" fmla="*/ 6171854 h 13795513"/>
              <a:gd name="csX4" fmla="*/ 9367979 w 24092451"/>
              <a:gd name="csY4" fmla="*/ 6171854 h 13795513"/>
              <a:gd name="csX5" fmla="*/ 9745813 w 24092451"/>
              <a:gd name="csY5" fmla="*/ 5794021 h 13795513"/>
              <a:gd name="csX6" fmla="*/ 9745813 w 24092451"/>
              <a:gd name="csY6" fmla="*/ 4168437 h 13795513"/>
              <a:gd name="csX7" fmla="*/ 9367979 w 24092451"/>
              <a:gd name="csY7" fmla="*/ 3790604 h 13795513"/>
              <a:gd name="csX8" fmla="*/ 0 w 24092451"/>
              <a:gd name="csY8" fmla="*/ 0 h 13795513"/>
              <a:gd name="csX9" fmla="*/ 24092451 w 24092451"/>
              <a:gd name="csY9" fmla="*/ 0 h 13795513"/>
              <a:gd name="csX10" fmla="*/ 24092451 w 24092451"/>
              <a:gd name="csY10" fmla="*/ 13795513 h 13795513"/>
              <a:gd name="csX11" fmla="*/ 0 w 24092451"/>
              <a:gd name="csY11" fmla="*/ 13795513 h 1379551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24092451" h="13795513">
                <a:moveTo>
                  <a:pt x="7856695" y="3790604"/>
                </a:moveTo>
                <a:cubicBezTo>
                  <a:pt x="7648024" y="3790604"/>
                  <a:pt x="7478863" y="3959766"/>
                  <a:pt x="7478863" y="4168437"/>
                </a:cubicBezTo>
                <a:lnTo>
                  <a:pt x="7478863" y="5794021"/>
                </a:lnTo>
                <a:cubicBezTo>
                  <a:pt x="7478863" y="6002692"/>
                  <a:pt x="7648024" y="6171854"/>
                  <a:pt x="7856695" y="6171854"/>
                </a:cubicBezTo>
                <a:lnTo>
                  <a:pt x="9367979" y="6171854"/>
                </a:lnTo>
                <a:cubicBezTo>
                  <a:pt x="9576651" y="6171854"/>
                  <a:pt x="9745813" y="6002692"/>
                  <a:pt x="9745813" y="5794021"/>
                </a:cubicBezTo>
                <a:lnTo>
                  <a:pt x="9745813" y="4168437"/>
                </a:lnTo>
                <a:cubicBezTo>
                  <a:pt x="9745813" y="3959766"/>
                  <a:pt x="9576651" y="3790604"/>
                  <a:pt x="9367979" y="3790604"/>
                </a:cubicBezTo>
                <a:close/>
                <a:moveTo>
                  <a:pt x="0" y="0"/>
                </a:moveTo>
                <a:lnTo>
                  <a:pt x="24092451" y="0"/>
                </a:lnTo>
                <a:lnTo>
                  <a:pt x="24092451" y="13795513"/>
                </a:lnTo>
                <a:lnTo>
                  <a:pt x="0" y="13795513"/>
                </a:lnTo>
                <a:close/>
              </a:path>
            </a:pathLst>
          </a:custGeom>
          <a:solidFill>
            <a:schemeClr val="tx1">
              <a:alpha val="70000"/>
            </a:schemeClr>
          </a:solidFill>
          <a:effectLst>
            <a:glow rad="381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Name">
            <a:extLst>
              <a:ext uri="{FF2B5EF4-FFF2-40B4-BE49-F238E27FC236}">
                <a16:creationId xmlns:a16="http://schemas.microsoft.com/office/drawing/2014/main" id="{CD7BFF80-E22A-4551-A984-5D806682963A}"/>
              </a:ext>
            </a:extLst>
          </p:cNvPr>
          <p:cNvSpPr txBox="1"/>
          <p:nvPr/>
        </p:nvSpPr>
        <p:spPr>
          <a:xfrm>
            <a:off x="3794759" y="312460"/>
            <a:ext cx="3733800" cy="707886"/>
          </a:xfrm>
          <a:prstGeom prst="rect">
            <a:avLst/>
          </a:prstGeom>
          <a:noFill/>
        </p:spPr>
        <p:txBody>
          <a:bodyPr wrap="square" rtlCol="0">
            <a:spAutoFit/>
          </a:bodyPr>
          <a:lstStyle/>
          <a:p>
            <a:r>
              <a:rPr lang="en-US" sz="4000" b="1">
                <a:solidFill>
                  <a:schemeClr val="bg1"/>
                </a:solidFill>
              </a:rPr>
              <a:t>Kelly Valle</a:t>
            </a:r>
          </a:p>
        </p:txBody>
      </p:sp>
      <p:sp>
        <p:nvSpPr>
          <p:cNvPr id="7" name="Position">
            <a:extLst>
              <a:ext uri="{FF2B5EF4-FFF2-40B4-BE49-F238E27FC236}">
                <a16:creationId xmlns:a16="http://schemas.microsoft.com/office/drawing/2014/main" id="{749636B3-7B37-4284-8999-3C112006C786}"/>
              </a:ext>
            </a:extLst>
          </p:cNvPr>
          <p:cNvSpPr txBox="1"/>
          <p:nvPr/>
        </p:nvSpPr>
        <p:spPr>
          <a:xfrm>
            <a:off x="3855718" y="963474"/>
            <a:ext cx="7467600" cy="369332"/>
          </a:xfrm>
          <a:prstGeom prst="rect">
            <a:avLst/>
          </a:prstGeom>
          <a:noFill/>
        </p:spPr>
        <p:txBody>
          <a:bodyPr wrap="square" lIns="91440" tIns="45720" rIns="91440" bIns="45720" rtlCol="0" anchor="t">
            <a:spAutoFit/>
          </a:bodyPr>
          <a:lstStyle/>
          <a:p>
            <a:r>
              <a:rPr lang="en-US">
                <a:solidFill>
                  <a:schemeClr val="bg1"/>
                </a:solidFill>
              </a:rPr>
              <a:t>Steering Engineer</a:t>
            </a:r>
          </a:p>
        </p:txBody>
      </p:sp>
    </p:spTree>
    <p:extLst>
      <p:ext uri="{BB962C8B-B14F-4D97-AF65-F5344CB8AC3E}">
        <p14:creationId xmlns:p14="http://schemas.microsoft.com/office/powerpoint/2010/main" val="252853317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21E9D-4F93-4ED9-FB9B-CA4A0D97CEE1}"/>
            </a:ext>
          </a:extLst>
        </p:cNvPr>
        <p:cNvGrpSpPr/>
        <p:nvPr/>
      </p:nvGrpSpPr>
      <p:grpSpPr>
        <a:xfrm>
          <a:off x="0" y="0"/>
          <a:ext cx="0" cy="0"/>
          <a:chOff x="0" y="0"/>
          <a:chExt cx="0" cy="0"/>
        </a:xfrm>
      </p:grpSpPr>
      <p:grpSp>
        <p:nvGrpSpPr>
          <p:cNvPr id="31" name="Suspension">
            <a:extLst>
              <a:ext uri="{FF2B5EF4-FFF2-40B4-BE49-F238E27FC236}">
                <a16:creationId xmlns:a16="http://schemas.microsoft.com/office/drawing/2014/main" id="{CFD743F6-BB94-3DC9-CA24-39B52E70E81F}"/>
              </a:ext>
            </a:extLst>
          </p:cNvPr>
          <p:cNvGrpSpPr/>
          <p:nvPr/>
        </p:nvGrpSpPr>
        <p:grpSpPr>
          <a:xfrm>
            <a:off x="399881" y="0"/>
            <a:ext cx="11224335" cy="6903720"/>
            <a:chOff x="332188" y="0"/>
            <a:chExt cx="11224335" cy="6903720"/>
          </a:xfrm>
        </p:grpSpPr>
        <p:grpSp>
          <p:nvGrpSpPr>
            <p:cNvPr id="32" name="A group">
              <a:extLst>
                <a:ext uri="{FF2B5EF4-FFF2-40B4-BE49-F238E27FC236}">
                  <a16:creationId xmlns:a16="http://schemas.microsoft.com/office/drawing/2014/main" id="{A27D1675-3536-370F-71B6-B94569227462}"/>
                </a:ext>
              </a:extLst>
            </p:cNvPr>
            <p:cNvGrpSpPr/>
            <p:nvPr/>
          </p:nvGrpSpPr>
          <p:grpSpPr>
            <a:xfrm>
              <a:off x="332188" y="0"/>
              <a:ext cx="11224335" cy="6903720"/>
              <a:chOff x="-6887688" y="0"/>
              <a:chExt cx="11224335" cy="6858000"/>
            </a:xfrm>
          </p:grpSpPr>
          <p:sp>
            <p:nvSpPr>
              <p:cNvPr id="45" name="Rectangle 44">
                <a:extLst>
                  <a:ext uri="{FF2B5EF4-FFF2-40B4-BE49-F238E27FC236}">
                    <a16:creationId xmlns:a16="http://schemas.microsoft.com/office/drawing/2014/main" id="{69383339-B670-0D59-EE64-683C204CDECD}"/>
                  </a:ext>
                </a:extLst>
              </p:cNvPr>
              <p:cNvSpPr/>
              <p:nvPr/>
            </p:nvSpPr>
            <p:spPr>
              <a:xfrm>
                <a:off x="-6887688" y="0"/>
                <a:ext cx="10538535" cy="6858000"/>
              </a:xfrm>
              <a:prstGeom prst="rect">
                <a:avLst/>
              </a:prstGeom>
              <a:solidFill>
                <a:srgbClr val="000E1A"/>
              </a:solidFill>
              <a:ln>
                <a:noFill/>
              </a:ln>
              <a:effectLst>
                <a:outerShdw blurRad="254000" dist="88900" algn="l" rotWithShape="0">
                  <a:prstClr val="black">
                    <a:alpha val="51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nvGrpSpPr>
              <p:cNvPr id="46" name="Group 45">
                <a:extLst>
                  <a:ext uri="{FF2B5EF4-FFF2-40B4-BE49-F238E27FC236}">
                    <a16:creationId xmlns:a16="http://schemas.microsoft.com/office/drawing/2014/main" id="{5541C0E6-6C02-D229-CFDF-8D55C29DBE76}"/>
                  </a:ext>
                </a:extLst>
              </p:cNvPr>
              <p:cNvGrpSpPr/>
              <p:nvPr/>
            </p:nvGrpSpPr>
            <p:grpSpPr>
              <a:xfrm>
                <a:off x="3650847" y="2754244"/>
                <a:ext cx="685800" cy="685800"/>
                <a:chOff x="3650847" y="2754244"/>
                <a:chExt cx="685800" cy="685800"/>
              </a:xfrm>
            </p:grpSpPr>
            <p:sp>
              <p:nvSpPr>
                <p:cNvPr id="47" name="Round Same Side Corner Rectangle 46">
                  <a:extLst>
                    <a:ext uri="{FF2B5EF4-FFF2-40B4-BE49-F238E27FC236}">
                      <a16:creationId xmlns:a16="http://schemas.microsoft.com/office/drawing/2014/main" id="{D6CA3799-43AC-6EA5-6FCF-A9C2362A5752}"/>
                    </a:ext>
                  </a:extLst>
                </p:cNvPr>
                <p:cNvSpPr/>
                <p:nvPr/>
              </p:nvSpPr>
              <p:spPr>
                <a:xfrm rot="5400000">
                  <a:off x="3650847" y="2754244"/>
                  <a:ext cx="685800" cy="685800"/>
                </a:xfrm>
                <a:prstGeom prst="round2SameRect">
                  <a:avLst/>
                </a:prstGeom>
                <a:solidFill>
                  <a:srgbClr val="000E1A"/>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48" name="TextBox 47">
                  <a:extLst>
                    <a:ext uri="{FF2B5EF4-FFF2-40B4-BE49-F238E27FC236}">
                      <a16:creationId xmlns:a16="http://schemas.microsoft.com/office/drawing/2014/main" id="{F2FDBA8D-D225-79F3-535B-563DC4D9B8FA}"/>
                    </a:ext>
                  </a:extLst>
                </p:cNvPr>
                <p:cNvSpPr txBox="1"/>
                <p:nvPr/>
              </p:nvSpPr>
              <p:spPr>
                <a:xfrm>
                  <a:off x="3650847" y="2768458"/>
                  <a:ext cx="685800" cy="646331"/>
                </a:xfrm>
                <a:prstGeom prst="rect">
                  <a:avLst/>
                </a:prstGeom>
                <a:noFill/>
              </p:spPr>
              <p:txBody>
                <a:bodyPr wrap="square" rtlCol="0" anchor="ctr">
                  <a:spAutoFit/>
                </a:bodyPr>
                <a:lstStyle/>
                <a:p>
                  <a:pPr algn="ctr"/>
                  <a:r>
                    <a:rPr lang="en-US" sz="3600" b="1">
                      <a:solidFill>
                        <a:schemeClr val="bg1"/>
                      </a:solidFill>
                    </a:rPr>
                    <a:t>A</a:t>
                  </a:r>
                </a:p>
              </p:txBody>
            </p:sp>
          </p:grpSp>
        </p:grpSp>
        <p:sp>
          <p:nvSpPr>
            <p:cNvPr id="33" name="TextBox 32">
              <a:extLst>
                <a:ext uri="{FF2B5EF4-FFF2-40B4-BE49-F238E27FC236}">
                  <a16:creationId xmlns:a16="http://schemas.microsoft.com/office/drawing/2014/main" id="{20C9746E-7A3E-AEBD-A6BA-2F9816970554}"/>
                </a:ext>
              </a:extLst>
            </p:cNvPr>
            <p:cNvSpPr txBox="1"/>
            <p:nvPr/>
          </p:nvSpPr>
          <p:spPr>
            <a:xfrm>
              <a:off x="3845545" y="3995253"/>
              <a:ext cx="6285053" cy="2044867"/>
            </a:xfrm>
            <a:prstGeom prst="rect">
              <a:avLst/>
            </a:prstGeom>
            <a:noFill/>
          </p:spPr>
          <p:txBody>
            <a:bodyPr wrap="square" lIns="91440" tIns="45720" rIns="91440" bIns="45720" rtlCol="0" anchor="t">
              <a:spAutoFit/>
            </a:bodyPr>
            <a:lstStyle/>
            <a:p>
              <a:r>
                <a:rPr lang="en-US">
                  <a:solidFill>
                    <a:schemeClr val="bg1"/>
                  </a:solidFill>
                </a:rPr>
                <a:t>Control Arms: Welded steel tubing with pressed in and bonded spherical bearings.</a:t>
              </a:r>
            </a:p>
            <a:p>
              <a:r>
                <a:rPr lang="en-US">
                  <a:solidFill>
                    <a:schemeClr val="bg1"/>
                  </a:solidFill>
                </a:rPr>
                <a:t>Pushrods: Carbon fiber tube with bonded in threaded inserts and rod ends.</a:t>
              </a:r>
            </a:p>
            <a:p>
              <a:r>
                <a:rPr lang="en-US">
                  <a:solidFill>
                    <a:schemeClr val="bg1"/>
                  </a:solidFill>
                </a:rPr>
                <a:t>Rocker: Metal 3D printed – 17-4 Stainless Steel</a:t>
              </a:r>
            </a:p>
            <a:p>
              <a:r>
                <a:rPr lang="en-US">
                  <a:solidFill>
                    <a:schemeClr val="bg1"/>
                  </a:solidFill>
                </a:rPr>
                <a:t>Anti-Roll: Steel tubing with waterjet made brackets welded together with standard swivel links.</a:t>
              </a:r>
            </a:p>
          </p:txBody>
        </p:sp>
        <p:sp>
          <p:nvSpPr>
            <p:cNvPr id="34" name="TextBox 33">
              <a:extLst>
                <a:ext uri="{FF2B5EF4-FFF2-40B4-BE49-F238E27FC236}">
                  <a16:creationId xmlns:a16="http://schemas.microsoft.com/office/drawing/2014/main" id="{C5C13CAE-31BD-773C-CF88-9BBCC9051847}"/>
                </a:ext>
              </a:extLst>
            </p:cNvPr>
            <p:cNvSpPr txBox="1"/>
            <p:nvPr/>
          </p:nvSpPr>
          <p:spPr>
            <a:xfrm>
              <a:off x="5234506" y="406647"/>
              <a:ext cx="3507130" cy="836537"/>
            </a:xfrm>
            <a:prstGeom prst="rect">
              <a:avLst/>
            </a:prstGeom>
            <a:noFill/>
          </p:spPr>
          <p:txBody>
            <a:bodyPr wrap="square" lIns="91440" tIns="45720" rIns="91440" bIns="45720" rtlCol="0" anchor="t">
              <a:spAutoFit/>
            </a:bodyPr>
            <a:lstStyle/>
            <a:p>
              <a:r>
                <a:rPr lang="en-US" sz="4800" b="1">
                  <a:solidFill>
                    <a:schemeClr val="bg1"/>
                  </a:solidFill>
                </a:rPr>
                <a:t>Suspension</a:t>
              </a:r>
            </a:p>
          </p:txBody>
        </p:sp>
        <p:sp>
          <p:nvSpPr>
            <p:cNvPr id="35" name="TextBox 34">
              <a:extLst>
                <a:ext uri="{FF2B5EF4-FFF2-40B4-BE49-F238E27FC236}">
                  <a16:creationId xmlns:a16="http://schemas.microsoft.com/office/drawing/2014/main" id="{A76C03BB-AE33-4B0A-C565-5E6A47DA16B6}"/>
                </a:ext>
              </a:extLst>
            </p:cNvPr>
            <p:cNvSpPr txBox="1"/>
            <p:nvPr/>
          </p:nvSpPr>
          <p:spPr>
            <a:xfrm>
              <a:off x="3786620" y="2705326"/>
              <a:ext cx="1405053"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Wishbones</a:t>
              </a:r>
            </a:p>
          </p:txBody>
        </p:sp>
        <p:sp>
          <p:nvSpPr>
            <p:cNvPr id="36" name="TextBox 35">
              <a:extLst>
                <a:ext uri="{FF2B5EF4-FFF2-40B4-BE49-F238E27FC236}">
                  <a16:creationId xmlns:a16="http://schemas.microsoft.com/office/drawing/2014/main" id="{1FECA9FE-8428-C4D6-72E7-46CC6DBEE163}"/>
                </a:ext>
              </a:extLst>
            </p:cNvPr>
            <p:cNvSpPr txBox="1"/>
            <p:nvPr/>
          </p:nvSpPr>
          <p:spPr>
            <a:xfrm>
              <a:off x="5081568" y="2702497"/>
              <a:ext cx="90944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chemeClr val="bg1"/>
                  </a:solidFill>
                </a:rPr>
                <a:t>Rocker</a:t>
              </a:r>
            </a:p>
          </p:txBody>
        </p:sp>
        <p:sp>
          <p:nvSpPr>
            <p:cNvPr id="37" name="TextBox 36">
              <a:extLst>
                <a:ext uri="{FF2B5EF4-FFF2-40B4-BE49-F238E27FC236}">
                  <a16:creationId xmlns:a16="http://schemas.microsoft.com/office/drawing/2014/main" id="{27B31385-C2FF-D707-9999-4FD7E98957A4}"/>
                </a:ext>
              </a:extLst>
            </p:cNvPr>
            <p:cNvSpPr txBox="1"/>
            <p:nvPr/>
          </p:nvSpPr>
          <p:spPr>
            <a:xfrm>
              <a:off x="8326720" y="2709147"/>
              <a:ext cx="138646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Anti-Roll Bar</a:t>
              </a:r>
            </a:p>
          </p:txBody>
        </p:sp>
        <p:sp>
          <p:nvSpPr>
            <p:cNvPr id="38" name="TextBox 37">
              <a:extLst>
                <a:ext uri="{FF2B5EF4-FFF2-40B4-BE49-F238E27FC236}">
                  <a16:creationId xmlns:a16="http://schemas.microsoft.com/office/drawing/2014/main" id="{28B60819-7977-F9A6-5755-A5BE6DF07E5A}"/>
                </a:ext>
              </a:extLst>
            </p:cNvPr>
            <p:cNvSpPr txBox="1"/>
            <p:nvPr/>
          </p:nvSpPr>
          <p:spPr>
            <a:xfrm>
              <a:off x="3885202" y="3663305"/>
              <a:ext cx="102095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solidFill>
                    <a:schemeClr val="bg1"/>
                  </a:solidFill>
                </a:rPr>
                <a:t>Pushrod</a:t>
              </a:r>
            </a:p>
          </p:txBody>
        </p:sp>
        <p:sp>
          <p:nvSpPr>
            <p:cNvPr id="39" name="TextBox 38">
              <a:extLst>
                <a:ext uri="{FF2B5EF4-FFF2-40B4-BE49-F238E27FC236}">
                  <a16:creationId xmlns:a16="http://schemas.microsoft.com/office/drawing/2014/main" id="{C49316E3-6D0E-FBB7-D743-039C0D6C5533}"/>
                </a:ext>
              </a:extLst>
            </p:cNvPr>
            <p:cNvSpPr txBox="1"/>
            <p:nvPr/>
          </p:nvSpPr>
          <p:spPr>
            <a:xfrm>
              <a:off x="6763243" y="2700765"/>
              <a:ext cx="147939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Anti Roll Link</a:t>
              </a:r>
            </a:p>
          </p:txBody>
        </p:sp>
        <p:pic>
          <p:nvPicPr>
            <p:cNvPr id="40" name="Picture 39">
              <a:extLst>
                <a:ext uri="{FF2B5EF4-FFF2-40B4-BE49-F238E27FC236}">
                  <a16:creationId xmlns:a16="http://schemas.microsoft.com/office/drawing/2014/main" id="{84D85EF6-B67C-DC46-407B-56C4B84E9894}"/>
                </a:ext>
              </a:extLst>
            </p:cNvPr>
            <p:cNvPicPr>
              <a:picLocks noChangeAspect="1"/>
            </p:cNvPicPr>
            <p:nvPr/>
          </p:nvPicPr>
          <p:blipFill>
            <a:blip r:embed="rId2"/>
            <a:stretch>
              <a:fillRect/>
            </a:stretch>
          </p:blipFill>
          <p:spPr>
            <a:xfrm>
              <a:off x="2774462" y="1325027"/>
              <a:ext cx="2709334" cy="1433485"/>
            </a:xfrm>
            <a:prstGeom prst="rect">
              <a:avLst/>
            </a:prstGeom>
          </p:spPr>
        </p:pic>
        <p:pic>
          <p:nvPicPr>
            <p:cNvPr id="41" name="Picture 40" descr="A grey metal object with holes&#10;&#10;AI-generated content may be incorrect.">
              <a:extLst>
                <a:ext uri="{FF2B5EF4-FFF2-40B4-BE49-F238E27FC236}">
                  <a16:creationId xmlns:a16="http://schemas.microsoft.com/office/drawing/2014/main" id="{6A06930B-8296-B869-1F91-AA76BA6A61E2}"/>
                </a:ext>
              </a:extLst>
            </p:cNvPr>
            <p:cNvPicPr>
              <a:picLocks noChangeAspect="1"/>
            </p:cNvPicPr>
            <p:nvPr/>
          </p:nvPicPr>
          <p:blipFill>
            <a:blip r:embed="rId3"/>
            <a:stretch>
              <a:fillRect/>
            </a:stretch>
          </p:blipFill>
          <p:spPr>
            <a:xfrm>
              <a:off x="4044462" y="1253386"/>
              <a:ext cx="3048000" cy="1583280"/>
            </a:xfrm>
            <a:prstGeom prst="rect">
              <a:avLst/>
            </a:prstGeom>
          </p:spPr>
        </p:pic>
        <p:pic>
          <p:nvPicPr>
            <p:cNvPr id="42" name="Picture 41">
              <a:extLst>
                <a:ext uri="{FF2B5EF4-FFF2-40B4-BE49-F238E27FC236}">
                  <a16:creationId xmlns:a16="http://schemas.microsoft.com/office/drawing/2014/main" id="{6EB32011-1C58-1B92-22EF-C8ACD24CB92E}"/>
                </a:ext>
              </a:extLst>
            </p:cNvPr>
            <p:cNvPicPr>
              <a:picLocks noChangeAspect="1"/>
            </p:cNvPicPr>
            <p:nvPr/>
          </p:nvPicPr>
          <p:blipFill>
            <a:blip r:embed="rId4">
              <a:alphaModFix amt="0"/>
            </a:blip>
            <a:stretch>
              <a:fillRect/>
            </a:stretch>
          </p:blipFill>
          <p:spPr>
            <a:xfrm>
              <a:off x="7398565" y="1255221"/>
              <a:ext cx="3764411" cy="1963863"/>
            </a:xfrm>
            <a:prstGeom prst="rect">
              <a:avLst/>
            </a:prstGeom>
          </p:spPr>
        </p:pic>
        <p:pic>
          <p:nvPicPr>
            <p:cNvPr id="43" name="Picture 42" descr="A close-up of a tool&#10;&#10;AI-generated content may be incorrect.">
              <a:extLst>
                <a:ext uri="{FF2B5EF4-FFF2-40B4-BE49-F238E27FC236}">
                  <a16:creationId xmlns:a16="http://schemas.microsoft.com/office/drawing/2014/main" id="{37C79D95-DED4-08D0-EE3E-45E53D588165}"/>
                </a:ext>
              </a:extLst>
            </p:cNvPr>
            <p:cNvPicPr>
              <a:picLocks noChangeAspect="1"/>
            </p:cNvPicPr>
            <p:nvPr/>
          </p:nvPicPr>
          <p:blipFill>
            <a:blip r:embed="rId5"/>
            <a:stretch>
              <a:fillRect/>
            </a:stretch>
          </p:blipFill>
          <p:spPr>
            <a:xfrm flipH="1">
              <a:off x="6297898" y="1789273"/>
              <a:ext cx="1738923" cy="895761"/>
            </a:xfrm>
            <a:prstGeom prst="rect">
              <a:avLst/>
            </a:prstGeom>
          </p:spPr>
        </p:pic>
        <p:pic>
          <p:nvPicPr>
            <p:cNvPr id="44" name="Picture 43">
              <a:extLst>
                <a:ext uri="{FF2B5EF4-FFF2-40B4-BE49-F238E27FC236}">
                  <a16:creationId xmlns:a16="http://schemas.microsoft.com/office/drawing/2014/main" id="{A284FA6F-3493-5737-C9E4-40B4401BF612}"/>
                </a:ext>
              </a:extLst>
            </p:cNvPr>
            <p:cNvPicPr>
              <a:picLocks noChangeAspect="1"/>
            </p:cNvPicPr>
            <p:nvPr/>
          </p:nvPicPr>
          <p:blipFill>
            <a:blip r:embed="rId6"/>
            <a:stretch>
              <a:fillRect/>
            </a:stretch>
          </p:blipFill>
          <p:spPr>
            <a:xfrm rot="-2400000">
              <a:off x="3204308" y="1513899"/>
              <a:ext cx="7092462" cy="3660870"/>
            </a:xfrm>
            <a:prstGeom prst="rect">
              <a:avLst/>
            </a:prstGeom>
          </p:spPr>
        </p:pic>
      </p:grpSp>
      <p:grpSp>
        <p:nvGrpSpPr>
          <p:cNvPr id="21" name="Chassis">
            <a:extLst>
              <a:ext uri="{FF2B5EF4-FFF2-40B4-BE49-F238E27FC236}">
                <a16:creationId xmlns:a16="http://schemas.microsoft.com/office/drawing/2014/main" id="{BD8A7C72-4C6B-3A56-E36E-D24BEA1B3009}"/>
              </a:ext>
            </a:extLst>
          </p:cNvPr>
          <p:cNvGrpSpPr/>
          <p:nvPr/>
        </p:nvGrpSpPr>
        <p:grpSpPr>
          <a:xfrm>
            <a:off x="-2220269" y="0"/>
            <a:ext cx="13005633" cy="6903720"/>
            <a:chOff x="-2275884" y="0"/>
            <a:chExt cx="13005633" cy="6903720"/>
          </a:xfrm>
        </p:grpSpPr>
        <p:sp>
          <p:nvSpPr>
            <p:cNvPr id="24" name="B rec">
              <a:extLst>
                <a:ext uri="{FF2B5EF4-FFF2-40B4-BE49-F238E27FC236}">
                  <a16:creationId xmlns:a16="http://schemas.microsoft.com/office/drawing/2014/main" id="{6E73B566-90B9-2EE1-54B4-3435BBEF3021}"/>
                </a:ext>
              </a:extLst>
            </p:cNvPr>
            <p:cNvSpPr/>
            <p:nvPr/>
          </p:nvSpPr>
          <p:spPr>
            <a:xfrm>
              <a:off x="-2275884" y="0"/>
              <a:ext cx="12319834" cy="6903720"/>
            </a:xfrm>
            <a:prstGeom prst="rect">
              <a:avLst/>
            </a:prstGeom>
            <a:solidFill>
              <a:srgbClr val="0528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 tab">
              <a:extLst>
                <a:ext uri="{FF2B5EF4-FFF2-40B4-BE49-F238E27FC236}">
                  <a16:creationId xmlns:a16="http://schemas.microsoft.com/office/drawing/2014/main" id="{744D09B7-5794-1DD5-CA54-5B79F8B44B6A}"/>
                </a:ext>
              </a:extLst>
            </p:cNvPr>
            <p:cNvSpPr/>
            <p:nvPr/>
          </p:nvSpPr>
          <p:spPr>
            <a:xfrm rot="5400000">
              <a:off x="10041663" y="2122133"/>
              <a:ext cx="690372" cy="685800"/>
            </a:xfrm>
            <a:prstGeom prst="round2SameRect">
              <a:avLst/>
            </a:prstGeom>
            <a:solidFill>
              <a:srgbClr val="04274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26" name="B">
              <a:extLst>
                <a:ext uri="{FF2B5EF4-FFF2-40B4-BE49-F238E27FC236}">
                  <a16:creationId xmlns:a16="http://schemas.microsoft.com/office/drawing/2014/main" id="{6A0FAC6C-AC24-7E7F-66F5-05CDD353D7BE}"/>
                </a:ext>
              </a:extLst>
            </p:cNvPr>
            <p:cNvSpPr txBox="1"/>
            <p:nvPr/>
          </p:nvSpPr>
          <p:spPr>
            <a:xfrm>
              <a:off x="10043949" y="2110851"/>
              <a:ext cx="685800" cy="650640"/>
            </a:xfrm>
            <a:prstGeom prst="rect">
              <a:avLst/>
            </a:prstGeom>
            <a:noFill/>
          </p:spPr>
          <p:txBody>
            <a:bodyPr wrap="square" rtlCol="0" anchor="ctr">
              <a:spAutoFit/>
            </a:bodyPr>
            <a:lstStyle/>
            <a:p>
              <a:pPr algn="ctr"/>
              <a:r>
                <a:rPr lang="en-US" sz="3600" b="1">
                  <a:solidFill>
                    <a:srgbClr val="000E1A"/>
                  </a:solidFill>
                </a:rPr>
                <a:t>B</a:t>
              </a:r>
            </a:p>
          </p:txBody>
        </p:sp>
        <p:sp>
          <p:nvSpPr>
            <p:cNvPr id="27" name="Cha des">
              <a:extLst>
                <a:ext uri="{FF2B5EF4-FFF2-40B4-BE49-F238E27FC236}">
                  <a16:creationId xmlns:a16="http://schemas.microsoft.com/office/drawing/2014/main" id="{928A834D-8BE4-0E4E-F981-887F2B965769}"/>
                </a:ext>
              </a:extLst>
            </p:cNvPr>
            <p:cNvSpPr txBox="1"/>
            <p:nvPr/>
          </p:nvSpPr>
          <p:spPr>
            <a:xfrm>
              <a:off x="2996549" y="5209077"/>
              <a:ext cx="5068903" cy="646331"/>
            </a:xfrm>
            <a:prstGeom prst="rect">
              <a:avLst/>
            </a:prstGeom>
            <a:noFill/>
          </p:spPr>
          <p:txBody>
            <a:bodyPr wrap="square" lIns="91440" tIns="45720" rIns="91440" bIns="45720" rtlCol="0" anchor="t">
              <a:spAutoFit/>
            </a:bodyPr>
            <a:lstStyle/>
            <a:p>
              <a:pPr algn="ctr"/>
              <a:r>
                <a:rPr lang="en-US">
                  <a:solidFill>
                    <a:schemeClr val="bg1"/>
                  </a:solidFill>
                </a:rPr>
                <a:t>Cut and bent 1020 Carbon Steel tubing jigged and professionally welded.</a:t>
              </a:r>
            </a:p>
          </p:txBody>
        </p:sp>
        <p:sp>
          <p:nvSpPr>
            <p:cNvPr id="28" name="Chassis">
              <a:extLst>
                <a:ext uri="{FF2B5EF4-FFF2-40B4-BE49-F238E27FC236}">
                  <a16:creationId xmlns:a16="http://schemas.microsoft.com/office/drawing/2014/main" id="{AADA5AF0-917E-9774-7B5D-70AA73C17BDE}"/>
                </a:ext>
              </a:extLst>
            </p:cNvPr>
            <p:cNvSpPr txBox="1"/>
            <p:nvPr/>
          </p:nvSpPr>
          <p:spPr>
            <a:xfrm>
              <a:off x="4126393" y="582298"/>
              <a:ext cx="3507130" cy="836537"/>
            </a:xfrm>
            <a:prstGeom prst="rect">
              <a:avLst/>
            </a:prstGeom>
            <a:noFill/>
          </p:spPr>
          <p:txBody>
            <a:bodyPr wrap="square" rtlCol="0">
              <a:spAutoFit/>
            </a:bodyPr>
            <a:lstStyle/>
            <a:p>
              <a:r>
                <a:rPr lang="en-US" sz="4800" b="1">
                  <a:solidFill>
                    <a:schemeClr val="bg1"/>
                  </a:solidFill>
                </a:rPr>
                <a:t>Chassis</a:t>
              </a:r>
            </a:p>
          </p:txBody>
        </p:sp>
        <p:pic>
          <p:nvPicPr>
            <p:cNvPr id="29" name="Picture 28" descr="A metal frame with a grey object on it&#10;&#10;AI-generated content may be incorrect.">
              <a:extLst>
                <a:ext uri="{FF2B5EF4-FFF2-40B4-BE49-F238E27FC236}">
                  <a16:creationId xmlns:a16="http://schemas.microsoft.com/office/drawing/2014/main" id="{0F202EFC-2295-1571-0447-A12CAAB4B573}"/>
                </a:ext>
              </a:extLst>
            </p:cNvPr>
            <p:cNvPicPr>
              <a:picLocks noChangeAspect="1"/>
            </p:cNvPicPr>
            <p:nvPr/>
          </p:nvPicPr>
          <p:blipFill>
            <a:blip r:embed="rId7">
              <a:extLst>
                <a:ext uri="{28A0092B-C50C-407E-A947-70E740481C1C}">
                  <a14:useLocalDpi xmlns:a14="http://schemas.microsoft.com/office/drawing/2010/main" val="0"/>
                </a:ext>
              </a:extLst>
            </a:blip>
            <a:srcRect l="22288" t="10794" r="28803" b="3512"/>
            <a:stretch>
              <a:fillRect/>
            </a:stretch>
          </p:blipFill>
          <p:spPr>
            <a:xfrm>
              <a:off x="3121635" y="1012888"/>
              <a:ext cx="4882219" cy="4930163"/>
            </a:xfrm>
            <a:prstGeom prst="rect">
              <a:avLst/>
            </a:prstGeom>
          </p:spPr>
        </p:pic>
      </p:grpSp>
      <p:grpSp>
        <p:nvGrpSpPr>
          <p:cNvPr id="55" name="Steering">
            <a:extLst>
              <a:ext uri="{FF2B5EF4-FFF2-40B4-BE49-F238E27FC236}">
                <a16:creationId xmlns:a16="http://schemas.microsoft.com/office/drawing/2014/main" id="{6A6FCD40-294E-F1F8-18E8-1ABC56E7D271}"/>
              </a:ext>
            </a:extLst>
          </p:cNvPr>
          <p:cNvGrpSpPr/>
          <p:nvPr/>
        </p:nvGrpSpPr>
        <p:grpSpPr>
          <a:xfrm>
            <a:off x="-3950953" y="0"/>
            <a:ext cx="13920033" cy="6903720"/>
            <a:chOff x="-4278032" y="-11575"/>
            <a:chExt cx="13920033" cy="6858000"/>
          </a:xfrm>
        </p:grpSpPr>
        <p:grpSp>
          <p:nvGrpSpPr>
            <p:cNvPr id="56" name="C box">
              <a:extLst>
                <a:ext uri="{FF2B5EF4-FFF2-40B4-BE49-F238E27FC236}">
                  <a16:creationId xmlns:a16="http://schemas.microsoft.com/office/drawing/2014/main" id="{EE6AE2E9-66B3-2481-1696-A5FC826E806B}"/>
                </a:ext>
              </a:extLst>
            </p:cNvPr>
            <p:cNvGrpSpPr/>
            <p:nvPr/>
          </p:nvGrpSpPr>
          <p:grpSpPr>
            <a:xfrm>
              <a:off x="-4278032" y="-11575"/>
              <a:ext cx="13920033" cy="6858000"/>
              <a:chOff x="-11412186" y="0"/>
              <a:chExt cx="13920033" cy="6858000"/>
            </a:xfrm>
            <a:effectLst>
              <a:outerShdw blurRad="254000" dist="88900" algn="l" rotWithShape="0">
                <a:prstClr val="black">
                  <a:alpha val="51000"/>
                </a:prstClr>
              </a:outerShdw>
            </a:effectLst>
          </p:grpSpPr>
          <p:sp>
            <p:nvSpPr>
              <p:cNvPr id="64" name="Rectangle 63">
                <a:extLst>
                  <a:ext uri="{FF2B5EF4-FFF2-40B4-BE49-F238E27FC236}">
                    <a16:creationId xmlns:a16="http://schemas.microsoft.com/office/drawing/2014/main" id="{EDA6BFA3-E56A-0857-7F50-A7B167AFEFCD}"/>
                  </a:ext>
                </a:extLst>
              </p:cNvPr>
              <p:cNvSpPr/>
              <p:nvPr/>
            </p:nvSpPr>
            <p:spPr>
              <a:xfrm>
                <a:off x="-11412186" y="0"/>
                <a:ext cx="13234234" cy="6858000"/>
              </a:xfrm>
              <a:prstGeom prst="rect">
                <a:avLst/>
              </a:prstGeom>
              <a:solidFill>
                <a:srgbClr val="2F4C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F8C6479A-4BDA-5C66-5833-6E15287276EF}"/>
                  </a:ext>
                </a:extLst>
              </p:cNvPr>
              <p:cNvGrpSpPr/>
              <p:nvPr/>
            </p:nvGrpSpPr>
            <p:grpSpPr>
              <a:xfrm>
                <a:off x="1822047" y="1396858"/>
                <a:ext cx="685800" cy="685800"/>
                <a:chOff x="3650847" y="2754244"/>
                <a:chExt cx="685800" cy="685800"/>
              </a:xfrm>
            </p:grpSpPr>
            <p:sp>
              <p:nvSpPr>
                <p:cNvPr id="66" name="Round Same Side Corner Rectangle 65">
                  <a:extLst>
                    <a:ext uri="{FF2B5EF4-FFF2-40B4-BE49-F238E27FC236}">
                      <a16:creationId xmlns:a16="http://schemas.microsoft.com/office/drawing/2014/main" id="{A38CA2BB-0FCF-BCA5-9C77-447C0A921444}"/>
                    </a:ext>
                  </a:extLst>
                </p:cNvPr>
                <p:cNvSpPr/>
                <p:nvPr/>
              </p:nvSpPr>
              <p:spPr>
                <a:xfrm rot="5400000">
                  <a:off x="3650847" y="2754244"/>
                  <a:ext cx="685800" cy="685800"/>
                </a:xfrm>
                <a:prstGeom prst="round2SameRect">
                  <a:avLst/>
                </a:prstGeom>
                <a:solidFill>
                  <a:srgbClr val="2F4C63"/>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67" name="TextBox 66">
                  <a:extLst>
                    <a:ext uri="{FF2B5EF4-FFF2-40B4-BE49-F238E27FC236}">
                      <a16:creationId xmlns:a16="http://schemas.microsoft.com/office/drawing/2014/main" id="{EBA9F9C3-5269-34A3-B854-B38364880080}"/>
                    </a:ext>
                  </a:extLst>
                </p:cNvPr>
                <p:cNvSpPr txBox="1"/>
                <p:nvPr/>
              </p:nvSpPr>
              <p:spPr>
                <a:xfrm>
                  <a:off x="3650847" y="2768458"/>
                  <a:ext cx="685800" cy="646331"/>
                </a:xfrm>
                <a:prstGeom prst="rect">
                  <a:avLst/>
                </a:prstGeom>
                <a:noFill/>
              </p:spPr>
              <p:txBody>
                <a:bodyPr wrap="square" rtlCol="0" anchor="ctr">
                  <a:spAutoFit/>
                </a:bodyPr>
                <a:lstStyle/>
                <a:p>
                  <a:pPr algn="ctr"/>
                  <a:r>
                    <a:rPr lang="en-US" sz="3600" b="1">
                      <a:solidFill>
                        <a:srgbClr val="042743"/>
                      </a:solidFill>
                    </a:rPr>
                    <a:t>C</a:t>
                  </a:r>
                </a:p>
              </p:txBody>
            </p:sp>
          </p:grpSp>
        </p:grpSp>
        <p:sp>
          <p:nvSpPr>
            <p:cNvPr id="57" name="TextBox 56">
              <a:extLst>
                <a:ext uri="{FF2B5EF4-FFF2-40B4-BE49-F238E27FC236}">
                  <a16:creationId xmlns:a16="http://schemas.microsoft.com/office/drawing/2014/main" id="{D6DDD805-5B8D-8808-3EC8-4F4734D8E9C6}"/>
                </a:ext>
              </a:extLst>
            </p:cNvPr>
            <p:cNvSpPr txBox="1"/>
            <p:nvPr/>
          </p:nvSpPr>
          <p:spPr>
            <a:xfrm>
              <a:off x="1765422" y="4120663"/>
              <a:ext cx="6285053" cy="1754326"/>
            </a:xfrm>
            <a:prstGeom prst="rect">
              <a:avLst/>
            </a:prstGeom>
            <a:noFill/>
          </p:spPr>
          <p:txBody>
            <a:bodyPr wrap="square" lIns="91440" tIns="45720" rIns="91440" bIns="45720" rtlCol="0" anchor="t">
              <a:spAutoFit/>
            </a:bodyPr>
            <a:lstStyle/>
            <a:p>
              <a:r>
                <a:rPr lang="en-US">
                  <a:solidFill>
                    <a:schemeClr val="bg1"/>
                  </a:solidFill>
                </a:rPr>
                <a:t>Steering Rack Mounting Plate: Foam/ Carbon Fiber Sandwich plate</a:t>
              </a:r>
            </a:p>
            <a:p>
              <a:r>
                <a:rPr lang="en-US">
                  <a:solidFill>
                    <a:schemeClr val="bg1"/>
                  </a:solidFill>
                </a:rPr>
                <a:t>Steering column support: Cut, notched, and welded 1020 carbon steel.</a:t>
              </a:r>
            </a:p>
            <a:p>
              <a:r>
                <a:rPr lang="en-US">
                  <a:solidFill>
                    <a:schemeClr val="bg1"/>
                  </a:solidFill>
                </a:rPr>
                <a:t>Steering wheel: Modular Carbon fiber steering wheel made with a CNC aluminum mold.</a:t>
              </a:r>
            </a:p>
          </p:txBody>
        </p:sp>
        <p:sp>
          <p:nvSpPr>
            <p:cNvPr id="58" name="TextBox 57">
              <a:extLst>
                <a:ext uri="{FF2B5EF4-FFF2-40B4-BE49-F238E27FC236}">
                  <a16:creationId xmlns:a16="http://schemas.microsoft.com/office/drawing/2014/main" id="{EA993512-555B-FE91-4B53-D7E82A6A97A6}"/>
                </a:ext>
              </a:extLst>
            </p:cNvPr>
            <p:cNvSpPr txBox="1"/>
            <p:nvPr/>
          </p:nvSpPr>
          <p:spPr>
            <a:xfrm>
              <a:off x="3154383" y="555823"/>
              <a:ext cx="3507130" cy="830997"/>
            </a:xfrm>
            <a:prstGeom prst="rect">
              <a:avLst/>
            </a:prstGeom>
            <a:noFill/>
          </p:spPr>
          <p:txBody>
            <a:bodyPr wrap="square" rtlCol="0">
              <a:spAutoFit/>
            </a:bodyPr>
            <a:lstStyle/>
            <a:p>
              <a:r>
                <a:rPr lang="en-US" sz="4800" b="1">
                  <a:solidFill>
                    <a:schemeClr val="bg1"/>
                  </a:solidFill>
                </a:rPr>
                <a:t>Steering</a:t>
              </a:r>
            </a:p>
          </p:txBody>
        </p:sp>
        <p:pic>
          <p:nvPicPr>
            <p:cNvPr id="59" name="Picture 58" descr="A grey rectangular object with a round hole&#10;&#10;AI-generated content may be incorrect.">
              <a:extLst>
                <a:ext uri="{FF2B5EF4-FFF2-40B4-BE49-F238E27FC236}">
                  <a16:creationId xmlns:a16="http://schemas.microsoft.com/office/drawing/2014/main" id="{11F9A632-11BC-1C80-B4FB-9DED82086D6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796" b="89815" l="2556" r="92412">
                          <a14:foregroundMark x1="6390" y1="41204" x2="7188" y2="53704"/>
                          <a14:foregroundMark x1="2556" y1="71759" x2="3115" y2="41204"/>
                          <a14:foregroundMark x1="91294" y1="32870" x2="92412" y2="36574"/>
                        </a14:backgroundRemoval>
                      </a14:imgEffect>
                    </a14:imgLayer>
                  </a14:imgProps>
                </a:ext>
              </a:extLst>
            </a:blip>
            <a:stretch>
              <a:fillRect/>
            </a:stretch>
          </p:blipFill>
          <p:spPr>
            <a:xfrm>
              <a:off x="1870160" y="1305764"/>
              <a:ext cx="6179409" cy="1013941"/>
            </a:xfrm>
            <a:prstGeom prst="rect">
              <a:avLst/>
            </a:prstGeom>
          </p:spPr>
        </p:pic>
        <p:pic>
          <p:nvPicPr>
            <p:cNvPr id="60" name="Picture 59" descr="A black object with a circle&#10;&#10;AI-generated content may be incorrect.">
              <a:extLst>
                <a:ext uri="{FF2B5EF4-FFF2-40B4-BE49-F238E27FC236}">
                  <a16:creationId xmlns:a16="http://schemas.microsoft.com/office/drawing/2014/main" id="{B53BE838-F96A-0154-4AE9-967AB1A20B57}"/>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688" b="89978" l="8081" r="94192">
                          <a14:foregroundMark x1="94318" y1="14254" x2="91035" y2="16815"/>
                          <a14:foregroundMark x1="10985" y1="13252" x2="8207" y2="10134"/>
                          <a14:foregroundMark x1="86995" y1="9688" x2="86995" y2="9688"/>
                        </a14:backgroundRemoval>
                      </a14:imgEffect>
                    </a14:imgLayer>
                  </a14:imgProps>
                </a:ext>
              </a:extLst>
            </a:blip>
            <a:stretch>
              <a:fillRect/>
            </a:stretch>
          </p:blipFill>
          <p:spPr>
            <a:xfrm>
              <a:off x="2949225" y="2371202"/>
              <a:ext cx="1352914" cy="1482813"/>
            </a:xfrm>
            <a:prstGeom prst="rect">
              <a:avLst/>
            </a:prstGeom>
          </p:spPr>
        </p:pic>
        <p:pic>
          <p:nvPicPr>
            <p:cNvPr id="61" name="Picture 60">
              <a:extLst>
                <a:ext uri="{FF2B5EF4-FFF2-40B4-BE49-F238E27FC236}">
                  <a16:creationId xmlns:a16="http://schemas.microsoft.com/office/drawing/2014/main" id="{5B4A895D-D60E-25E6-59FA-1DCB0D6C583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726" b="94241" l="7574" r="90296">
                          <a14:foregroundMark x1="12899" y1="26353" x2="14793" y2="73647"/>
                          <a14:foregroundMark x1="14793" y1="73647" x2="21775" y2="89180"/>
                          <a14:foregroundMark x1="70178" y1="7679" x2="90414" y2="44677"/>
                          <a14:foregroundMark x1="90414" y1="44677" x2="88876" y2="78185"/>
                          <a14:foregroundMark x1="88876" y1="78185" x2="82722" y2="87435"/>
                          <a14:foregroundMark x1="8402" y1="62827" x2="7692" y2="32286"/>
                          <a14:foregroundMark x1="20237" y1="91798" x2="19882" y2="94415"/>
                          <a14:foregroundMark x1="23195" y1="9250" x2="27337" y2="8726"/>
                        </a14:backgroundRemoval>
                      </a14:imgEffect>
                    </a14:imgLayer>
                  </a14:imgProps>
                </a:ext>
              </a:extLst>
            </a:blip>
            <a:stretch>
              <a:fillRect/>
            </a:stretch>
          </p:blipFill>
          <p:spPr>
            <a:xfrm>
              <a:off x="5114261" y="2303362"/>
              <a:ext cx="2062463" cy="1421286"/>
            </a:xfrm>
            <a:prstGeom prst="rect">
              <a:avLst/>
            </a:prstGeom>
          </p:spPr>
        </p:pic>
        <p:sp>
          <p:nvSpPr>
            <p:cNvPr id="62" name="TextBox 61">
              <a:extLst>
                <a:ext uri="{FF2B5EF4-FFF2-40B4-BE49-F238E27FC236}">
                  <a16:creationId xmlns:a16="http://schemas.microsoft.com/office/drawing/2014/main" id="{87DDB868-EFDC-6BB9-EDBF-FD8DAEA4FD63}"/>
                </a:ext>
              </a:extLst>
            </p:cNvPr>
            <p:cNvSpPr txBox="1"/>
            <p:nvPr/>
          </p:nvSpPr>
          <p:spPr>
            <a:xfrm>
              <a:off x="5391333" y="3694964"/>
              <a:ext cx="298480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Steering wheel</a:t>
              </a:r>
            </a:p>
          </p:txBody>
        </p:sp>
        <p:sp>
          <p:nvSpPr>
            <p:cNvPr id="63" name="TextBox 62">
              <a:extLst>
                <a:ext uri="{FF2B5EF4-FFF2-40B4-BE49-F238E27FC236}">
                  <a16:creationId xmlns:a16="http://schemas.microsoft.com/office/drawing/2014/main" id="{6115EDA0-3777-9B41-C820-250CC185A5CD}"/>
                </a:ext>
              </a:extLst>
            </p:cNvPr>
            <p:cNvSpPr txBox="1"/>
            <p:nvPr/>
          </p:nvSpPr>
          <p:spPr>
            <a:xfrm>
              <a:off x="2948977" y="3684635"/>
              <a:ext cx="27431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Steering Column Support</a:t>
              </a:r>
            </a:p>
          </p:txBody>
        </p:sp>
      </p:grpSp>
      <p:grpSp>
        <p:nvGrpSpPr>
          <p:cNvPr id="68" name="Brakes">
            <a:extLst>
              <a:ext uri="{FF2B5EF4-FFF2-40B4-BE49-F238E27FC236}">
                <a16:creationId xmlns:a16="http://schemas.microsoft.com/office/drawing/2014/main" id="{2EC6B81C-D40B-52AD-46A3-8168AC04B5F6}"/>
              </a:ext>
            </a:extLst>
          </p:cNvPr>
          <p:cNvGrpSpPr/>
          <p:nvPr/>
        </p:nvGrpSpPr>
        <p:grpSpPr>
          <a:xfrm>
            <a:off x="-6053713" y="0"/>
            <a:ext cx="15183941" cy="6903720"/>
            <a:chOff x="-6375932" y="0"/>
            <a:chExt cx="15183941" cy="6903720"/>
          </a:xfrm>
        </p:grpSpPr>
        <p:grpSp>
          <p:nvGrpSpPr>
            <p:cNvPr id="69" name="D box">
              <a:extLst>
                <a:ext uri="{FF2B5EF4-FFF2-40B4-BE49-F238E27FC236}">
                  <a16:creationId xmlns:a16="http://schemas.microsoft.com/office/drawing/2014/main" id="{684A49C2-4EC6-FB86-1024-17098AF64180}"/>
                </a:ext>
              </a:extLst>
            </p:cNvPr>
            <p:cNvGrpSpPr/>
            <p:nvPr/>
          </p:nvGrpSpPr>
          <p:grpSpPr>
            <a:xfrm>
              <a:off x="-6375932" y="0"/>
              <a:ext cx="15183941" cy="6903720"/>
              <a:chOff x="-13590494" y="11044"/>
              <a:chExt cx="15183941" cy="6858000"/>
            </a:xfrm>
          </p:grpSpPr>
          <p:sp>
            <p:nvSpPr>
              <p:cNvPr id="78" name="Rectangle 77">
                <a:extLst>
                  <a:ext uri="{FF2B5EF4-FFF2-40B4-BE49-F238E27FC236}">
                    <a16:creationId xmlns:a16="http://schemas.microsoft.com/office/drawing/2014/main" id="{B337B262-E055-0A1C-F7FF-83B1DAECE4DF}"/>
                  </a:ext>
                </a:extLst>
              </p:cNvPr>
              <p:cNvSpPr/>
              <p:nvPr/>
            </p:nvSpPr>
            <p:spPr>
              <a:xfrm>
                <a:off x="-13590494" y="11044"/>
                <a:ext cx="14498141" cy="6858000"/>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 Same Side Corner Rectangle 78">
                <a:extLst>
                  <a:ext uri="{FF2B5EF4-FFF2-40B4-BE49-F238E27FC236}">
                    <a16:creationId xmlns:a16="http://schemas.microsoft.com/office/drawing/2014/main" id="{32569F59-CA59-B117-D741-48F804D4902C}"/>
                  </a:ext>
                </a:extLst>
              </p:cNvPr>
              <p:cNvSpPr/>
              <p:nvPr/>
            </p:nvSpPr>
            <p:spPr>
              <a:xfrm rot="5400000">
                <a:off x="907647" y="725272"/>
                <a:ext cx="685800" cy="685800"/>
              </a:xfrm>
              <a:prstGeom prst="round2SameRect">
                <a:avLst/>
              </a:prstGeom>
              <a:solidFill>
                <a:srgbClr val="A6CAED"/>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a:solidFill>
                    <a:schemeClr val="bg1"/>
                  </a:solidFill>
                </a:endParaRPr>
              </a:p>
            </p:txBody>
          </p:sp>
          <p:sp>
            <p:nvSpPr>
              <p:cNvPr id="80" name="TextBox 79">
                <a:extLst>
                  <a:ext uri="{FF2B5EF4-FFF2-40B4-BE49-F238E27FC236}">
                    <a16:creationId xmlns:a16="http://schemas.microsoft.com/office/drawing/2014/main" id="{33F67971-0503-36EA-A222-F2CDE4C78708}"/>
                  </a:ext>
                </a:extLst>
              </p:cNvPr>
              <p:cNvSpPr txBox="1"/>
              <p:nvPr/>
            </p:nvSpPr>
            <p:spPr>
              <a:xfrm>
                <a:off x="907647" y="739486"/>
                <a:ext cx="685800" cy="646331"/>
              </a:xfrm>
              <a:prstGeom prst="rect">
                <a:avLst/>
              </a:prstGeom>
              <a:noFill/>
            </p:spPr>
            <p:txBody>
              <a:bodyPr wrap="square" rtlCol="0" anchor="ctr">
                <a:spAutoFit/>
              </a:bodyPr>
              <a:lstStyle/>
              <a:p>
                <a:pPr algn="ctr"/>
                <a:r>
                  <a:rPr lang="en-US" sz="3600" b="1">
                    <a:solidFill>
                      <a:srgbClr val="2F4C63"/>
                    </a:solidFill>
                  </a:rPr>
                  <a:t>D</a:t>
                </a:r>
              </a:p>
            </p:txBody>
          </p:sp>
        </p:grpSp>
        <p:sp>
          <p:nvSpPr>
            <p:cNvPr id="70" name="TextBox 69">
              <a:extLst>
                <a:ext uri="{FF2B5EF4-FFF2-40B4-BE49-F238E27FC236}">
                  <a16:creationId xmlns:a16="http://schemas.microsoft.com/office/drawing/2014/main" id="{E0AAC0D4-EDC8-3069-E9D7-2DCB0CAA10C0}"/>
                </a:ext>
              </a:extLst>
            </p:cNvPr>
            <p:cNvSpPr txBox="1"/>
            <p:nvPr/>
          </p:nvSpPr>
          <p:spPr>
            <a:xfrm>
              <a:off x="420433" y="4884676"/>
              <a:ext cx="6285053" cy="1200329"/>
            </a:xfrm>
            <a:prstGeom prst="rect">
              <a:avLst/>
            </a:prstGeom>
            <a:noFill/>
          </p:spPr>
          <p:txBody>
            <a:bodyPr wrap="square" lIns="91440" tIns="45720" rIns="91440" bIns="45720" rtlCol="0" anchor="t">
              <a:spAutoFit/>
            </a:bodyPr>
            <a:lstStyle/>
            <a:p>
              <a:r>
                <a:rPr lang="en-US">
                  <a:solidFill>
                    <a:schemeClr val="bg1"/>
                  </a:solidFill>
                </a:rPr>
                <a:t>Upright: CNC machined by our sponsor</a:t>
              </a:r>
            </a:p>
            <a:p>
              <a:r>
                <a:rPr lang="en-US">
                  <a:solidFill>
                    <a:schemeClr val="bg1"/>
                  </a:solidFill>
                </a:rPr>
                <a:t>Pedals: CNC machined by our sponsor</a:t>
              </a:r>
            </a:p>
            <a:p>
              <a:r>
                <a:rPr lang="en-US">
                  <a:solidFill>
                    <a:schemeClr val="bg1"/>
                  </a:solidFill>
                </a:rPr>
                <a:t>Pedal box: Bent aluminum plate with steel mounting brackets</a:t>
              </a:r>
            </a:p>
            <a:p>
              <a:r>
                <a:rPr lang="en-US">
                  <a:solidFill>
                    <a:schemeClr val="bg1"/>
                  </a:solidFill>
                </a:rPr>
                <a:t>Brake lines: Custom bent and flared</a:t>
              </a:r>
            </a:p>
          </p:txBody>
        </p:sp>
        <p:sp>
          <p:nvSpPr>
            <p:cNvPr id="71" name="TextBox 70">
              <a:extLst>
                <a:ext uri="{FF2B5EF4-FFF2-40B4-BE49-F238E27FC236}">
                  <a16:creationId xmlns:a16="http://schemas.microsoft.com/office/drawing/2014/main" id="{A03348B6-E6C0-72C8-C2D1-483FC4E1CC95}"/>
                </a:ext>
              </a:extLst>
            </p:cNvPr>
            <p:cNvSpPr txBox="1"/>
            <p:nvPr/>
          </p:nvSpPr>
          <p:spPr>
            <a:xfrm>
              <a:off x="1809395" y="548945"/>
              <a:ext cx="3507130" cy="836537"/>
            </a:xfrm>
            <a:prstGeom prst="rect">
              <a:avLst/>
            </a:prstGeom>
            <a:noFill/>
          </p:spPr>
          <p:txBody>
            <a:bodyPr wrap="square" rtlCol="0">
              <a:spAutoFit/>
            </a:bodyPr>
            <a:lstStyle/>
            <a:p>
              <a:r>
                <a:rPr lang="en-US" sz="4800" b="1">
                  <a:solidFill>
                    <a:schemeClr val="bg1"/>
                  </a:solidFill>
                </a:rPr>
                <a:t>Brakes</a:t>
              </a:r>
            </a:p>
          </p:txBody>
        </p:sp>
        <p:pic>
          <p:nvPicPr>
            <p:cNvPr id="72" name="Picture 71" descr="A grey metal object with holes&#10;&#10;AI-generated content may be incorrect.">
              <a:extLst>
                <a:ext uri="{FF2B5EF4-FFF2-40B4-BE49-F238E27FC236}">
                  <a16:creationId xmlns:a16="http://schemas.microsoft.com/office/drawing/2014/main" id="{82EDBB4A-D0B3-FD49-4CFB-F12421559F4B}"/>
                </a:ext>
              </a:extLst>
            </p:cNvPr>
            <p:cNvPicPr>
              <a:picLocks noChangeAspect="1"/>
            </p:cNvPicPr>
            <p:nvPr/>
          </p:nvPicPr>
          <p:blipFill>
            <a:blip r:embed="rId14">
              <a:alphaModFix/>
              <a:extLst>
                <a:ext uri="{BEBA8EAE-BF5A-486C-A8C5-ECC9F3942E4B}">
                  <a14:imgProps xmlns:a14="http://schemas.microsoft.com/office/drawing/2010/main">
                    <a14:imgLayer r:embed="rId15">
                      <a14:imgEffect>
                        <a14:backgroundRemoval t="4369" b="93883" l="9816" r="89724">
                          <a14:foregroundMark x1="44785" y1="5922" x2="44785" y2="4466"/>
                          <a14:foregroundMark x1="86810" y1="35049" x2="87117" y2="52718"/>
                          <a14:foregroundMark x1="87117" y1="52718" x2="86810" y2="53107"/>
                          <a14:foregroundMark x1="59369" y1="92198" x2="51380" y2="93883"/>
                          <a14:foregroundMark x1="74387" y1="89029" x2="71825" y2="89569"/>
                          <a14:foregroundMark x1="51380" y1="93883" x2="49540" y2="90291"/>
                          <a14:backgroundMark x1="54755" y1="35049" x2="56595" y2="35049"/>
                          <a14:backgroundMark x1="61350" y1="87476" x2="63957" y2="86602"/>
                          <a14:backgroundMark x1="68712" y1="90485" x2="62270" y2="91650"/>
                          <a14:backgroundMark x1="57515" y1="34272" x2="59509" y2="37767"/>
                          <a14:backgroundMark x1="63344" y1="92136" x2="59509" y2="92330"/>
                          <a14:backgroundMark x1="69018" y1="89029" x2="69325" y2="90097"/>
                          <a14:backgroundMark x1="26994" y1="52039" x2="28834" y2="54660"/>
                        </a14:backgroundRemoval>
                      </a14:imgEffect>
                    </a14:imgLayer>
                  </a14:imgProps>
                </a:ext>
              </a:extLst>
            </a:blip>
            <a:stretch>
              <a:fillRect/>
            </a:stretch>
          </p:blipFill>
          <p:spPr>
            <a:xfrm>
              <a:off x="5291518" y="1016000"/>
              <a:ext cx="1993398" cy="3130380"/>
            </a:xfrm>
            <a:prstGeom prst="rect">
              <a:avLst/>
            </a:prstGeom>
          </p:spPr>
        </p:pic>
        <p:sp>
          <p:nvSpPr>
            <p:cNvPr id="73" name="TextBox 72">
              <a:extLst>
                <a:ext uri="{FF2B5EF4-FFF2-40B4-BE49-F238E27FC236}">
                  <a16:creationId xmlns:a16="http://schemas.microsoft.com/office/drawing/2014/main" id="{0FAB0DF4-9894-27D2-5919-5A432A2009FC}"/>
                </a:ext>
              </a:extLst>
            </p:cNvPr>
            <p:cNvSpPr txBox="1"/>
            <p:nvPr/>
          </p:nvSpPr>
          <p:spPr>
            <a:xfrm>
              <a:off x="4287700" y="4312935"/>
              <a:ext cx="9466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Upright</a:t>
              </a:r>
            </a:p>
          </p:txBody>
        </p:sp>
        <p:pic>
          <p:nvPicPr>
            <p:cNvPr id="74" name="Picture 73" descr="A metal piece with holes&#10;&#10;AI-generated content may be incorrect.">
              <a:extLst>
                <a:ext uri="{FF2B5EF4-FFF2-40B4-BE49-F238E27FC236}">
                  <a16:creationId xmlns:a16="http://schemas.microsoft.com/office/drawing/2014/main" id="{3F516579-F89E-07A9-6060-0FD49F9C842E}"/>
                </a:ext>
              </a:extLst>
            </p:cNvPr>
            <p:cNvPicPr>
              <a:picLocks noChangeAspect="1"/>
            </p:cNvPicPr>
            <p:nvPr/>
          </p:nvPicPr>
          <p:blipFill>
            <a:blip r:embed="rId16">
              <a:alphaModFix/>
              <a:extLst>
                <a:ext uri="{BEBA8EAE-BF5A-486C-A8C5-ECC9F3942E4B}">
                  <a14:imgProps xmlns:a14="http://schemas.microsoft.com/office/drawing/2010/main">
                    <a14:imgLayer r:embed="rId17">
                      <a14:imgEffect>
                        <a14:backgroundRemoval t="9389" b="92250" l="5260" r="95406">
                          <a14:foregroundMark x1="9720" y1="58271" x2="9121" y2="53651"/>
                          <a14:foregroundMark x1="40945" y1="89270" x2="40013" y2="88674"/>
                          <a14:foregroundMark x1="5260" y1="60954" x2="6458" y2="51118"/>
                          <a14:foregroundMark x1="18509" y1="40537" x2="18842" y2="50373"/>
                          <a14:foregroundMark x1="42410" y1="47839" x2="43009" y2="59613"/>
                          <a14:foregroundMark x1="49467" y1="44560" x2="50932" y2="56334"/>
                          <a14:foregroundMark x1="65113" y1="31893" x2="66245" y2="45753"/>
                          <a14:foregroundMark x1="72170" y1="30700" x2="73036" y2="43219"/>
                          <a14:foregroundMark x1="89814" y1="50373" x2="94274" y2="53651"/>
                          <a14:foregroundMark x1="94541" y1="51118" x2="94274" y2="60358"/>
                          <a14:foregroundMark x1="43875" y1="80030" x2="90146" y2="54396"/>
                          <a14:foregroundMark x1="42810" y1="80477" x2="42810" y2="92399"/>
                          <a14:foregroundMark x1="95206" y1="50671" x2="95406" y2="62444"/>
                          <a14:foregroundMark x1="18043" y1="38748" x2="21172" y2="38748"/>
                        </a14:backgroundRemoval>
                      </a14:imgEffect>
                    </a14:imgLayer>
                  </a14:imgProps>
                </a:ext>
              </a:extLst>
            </a:blip>
            <a:stretch>
              <a:fillRect/>
            </a:stretch>
          </p:blipFill>
          <p:spPr>
            <a:xfrm>
              <a:off x="686485" y="2710226"/>
              <a:ext cx="3233353" cy="1444411"/>
            </a:xfrm>
            <a:prstGeom prst="rect">
              <a:avLst/>
            </a:prstGeom>
          </p:spPr>
        </p:pic>
        <p:pic>
          <p:nvPicPr>
            <p:cNvPr id="75" name="Picture 74" descr="A grey metal object with a hole&#10;&#10;AI-generated content may be incorrect.">
              <a:extLst>
                <a:ext uri="{FF2B5EF4-FFF2-40B4-BE49-F238E27FC236}">
                  <a16:creationId xmlns:a16="http://schemas.microsoft.com/office/drawing/2014/main" id="{C20936B7-CDE4-DAAC-4488-A9D87F1C2BAC}"/>
                </a:ext>
              </a:extLst>
            </p:cNvPr>
            <p:cNvPicPr>
              <a:picLocks noChangeAspect="1"/>
            </p:cNvPicPr>
            <p:nvPr/>
          </p:nvPicPr>
          <p:blipFill>
            <a:blip r:embed="rId18">
              <a:alphaModFix/>
              <a:extLst>
                <a:ext uri="{BEBA8EAE-BF5A-486C-A8C5-ECC9F3942E4B}">
                  <a14:imgProps xmlns:a14="http://schemas.microsoft.com/office/drawing/2010/main">
                    <a14:imgLayer r:embed="rId19">
                      <a14:imgEffect>
                        <a14:backgroundRemoval t="8207" b="94630" l="9957" r="89827">
                          <a14:foregroundMark x1="84848" y1="9828" x2="79221" y2="8207"/>
                          <a14:foregroundMark x1="62381" y1="90356" x2="74026" y2="90679"/>
                          <a14:foregroundMark x1="48485" y1="89970" x2="56339" y2="90188"/>
                          <a14:foregroundMark x1="48485" y1="93820" x2="71861" y2="94630"/>
                          <a14:backgroundMark x1="61472" y1="89260" x2="58442" y2="87031"/>
                          <a14:backgroundMark x1="59957" y1="90983" x2="59524" y2="91895"/>
                          <a14:backgroundMark x1="59524" y1="89767" x2="61039" y2="90476"/>
                          <a14:backgroundMark x1="58225" y1="89463" x2="61688" y2="90274"/>
                          <a14:backgroundMark x1="57576" y1="89564" x2="60390" y2="90274"/>
                          <a14:backgroundMark x1="60606" y1="89970" x2="62771" y2="90172"/>
                          <a14:backgroundMark x1="61255" y1="89666" x2="62338" y2="90172"/>
                          <a14:backgroundMark x1="57143" y1="90071" x2="56710" y2="89868"/>
                          <a14:backgroundMark x1="59957" y1="89767" x2="62554" y2="89970"/>
                        </a14:backgroundRemoval>
                      </a14:imgEffect>
                    </a14:imgLayer>
                  </a14:imgProps>
                </a:ext>
              </a:extLst>
            </a:blip>
            <a:stretch>
              <a:fillRect/>
            </a:stretch>
          </p:blipFill>
          <p:spPr>
            <a:xfrm>
              <a:off x="4065313" y="1475945"/>
              <a:ext cx="1226183" cy="2608650"/>
            </a:xfrm>
            <a:prstGeom prst="rect">
              <a:avLst/>
            </a:prstGeom>
          </p:spPr>
        </p:pic>
        <p:sp>
          <p:nvSpPr>
            <p:cNvPr id="76" name="TextBox 75">
              <a:extLst>
                <a:ext uri="{FF2B5EF4-FFF2-40B4-BE49-F238E27FC236}">
                  <a16:creationId xmlns:a16="http://schemas.microsoft.com/office/drawing/2014/main" id="{CE136D0A-0D7B-F0D8-232A-E01B92B40DFC}"/>
                </a:ext>
              </a:extLst>
            </p:cNvPr>
            <p:cNvSpPr txBox="1"/>
            <p:nvPr/>
          </p:nvSpPr>
          <p:spPr>
            <a:xfrm>
              <a:off x="6150352" y="4310913"/>
              <a:ext cx="959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Pedals</a:t>
              </a:r>
            </a:p>
          </p:txBody>
        </p:sp>
        <p:sp>
          <p:nvSpPr>
            <p:cNvPr id="77" name="TextBox 76">
              <a:extLst>
                <a:ext uri="{FF2B5EF4-FFF2-40B4-BE49-F238E27FC236}">
                  <a16:creationId xmlns:a16="http://schemas.microsoft.com/office/drawing/2014/main" id="{C0C9FF52-66AA-3394-DB5C-821252395491}"/>
                </a:ext>
              </a:extLst>
            </p:cNvPr>
            <p:cNvSpPr txBox="1"/>
            <p:nvPr/>
          </p:nvSpPr>
          <p:spPr>
            <a:xfrm>
              <a:off x="1133539" y="4291653"/>
              <a:ext cx="1237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Pedal Box</a:t>
              </a:r>
            </a:p>
          </p:txBody>
        </p:sp>
      </p:grpSp>
      <p:sp>
        <p:nvSpPr>
          <p:cNvPr id="30" name="Manufacturing plan">
            <a:extLst>
              <a:ext uri="{FF2B5EF4-FFF2-40B4-BE49-F238E27FC236}">
                <a16:creationId xmlns:a16="http://schemas.microsoft.com/office/drawing/2014/main" id="{D0C16C31-4A8F-3E7C-0C40-A085EEA29DAB}"/>
              </a:ext>
            </a:extLst>
          </p:cNvPr>
          <p:cNvSpPr txBox="1"/>
          <p:nvPr/>
        </p:nvSpPr>
        <p:spPr>
          <a:xfrm>
            <a:off x="12877087" y="2481592"/>
            <a:ext cx="5243795" cy="1938992"/>
          </a:xfrm>
          <a:prstGeom prst="rect">
            <a:avLst/>
          </a:prstGeom>
          <a:noFill/>
        </p:spPr>
        <p:txBody>
          <a:bodyPr wrap="square" rtlCol="0">
            <a:spAutoFit/>
          </a:bodyPr>
          <a:lstStyle/>
          <a:p>
            <a:pPr algn="ctr"/>
            <a:r>
              <a:rPr lang="en-US" sz="6000" b="1">
                <a:ln>
                  <a:solidFill>
                    <a:srgbClr val="B49763"/>
                  </a:solidFill>
                </a:ln>
                <a:solidFill>
                  <a:srgbClr val="042743"/>
                </a:solidFill>
              </a:rPr>
              <a:t>Manufacturing Plan</a:t>
            </a:r>
          </a:p>
        </p:txBody>
      </p:sp>
    </p:spTree>
    <p:extLst>
      <p:ext uri="{BB962C8B-B14F-4D97-AF65-F5344CB8AC3E}">
        <p14:creationId xmlns:p14="http://schemas.microsoft.com/office/powerpoint/2010/main" val="2985731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956E6C9-35E4-2847-11D6-EBF2F0A130BD}"/>
              </a:ext>
            </a:extLst>
          </p:cNvPr>
          <p:cNvGrpSpPr/>
          <p:nvPr/>
        </p:nvGrpSpPr>
        <p:grpSpPr>
          <a:xfrm>
            <a:off x="9127071" y="0"/>
            <a:ext cx="3044952" cy="6858000"/>
            <a:chOff x="-917448" y="320040"/>
            <a:chExt cx="3044952" cy="6858000"/>
          </a:xfrm>
        </p:grpSpPr>
        <p:sp>
          <p:nvSpPr>
            <p:cNvPr id="14" name="Rectangle 13">
              <a:extLst>
                <a:ext uri="{FF2B5EF4-FFF2-40B4-BE49-F238E27FC236}">
                  <a16:creationId xmlns:a16="http://schemas.microsoft.com/office/drawing/2014/main" id="{0770FF24-7E94-DA6F-3AC4-0B80CB5BE253}"/>
                </a:ext>
              </a:extLst>
            </p:cNvPr>
            <p:cNvSpPr/>
            <p:nvPr/>
          </p:nvSpPr>
          <p:spPr>
            <a:xfrm>
              <a:off x="-917448" y="320040"/>
              <a:ext cx="3044952" cy="6858000"/>
            </a:xfrm>
            <a:prstGeom prst="rect">
              <a:avLst/>
            </a:prstGeom>
            <a:solidFill>
              <a:srgbClr val="A6CA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A6CAED"/>
                </a:solidFill>
              </a:endParaRPr>
            </a:p>
          </p:txBody>
        </p:sp>
        <p:sp>
          <p:nvSpPr>
            <p:cNvPr id="17" name="TextBox 16">
              <a:extLst>
                <a:ext uri="{FF2B5EF4-FFF2-40B4-BE49-F238E27FC236}">
                  <a16:creationId xmlns:a16="http://schemas.microsoft.com/office/drawing/2014/main" id="{A9324488-74E0-4199-D78A-5D7B1C8AF451}"/>
                </a:ext>
              </a:extLst>
            </p:cNvPr>
            <p:cNvSpPr txBox="1"/>
            <p:nvPr/>
          </p:nvSpPr>
          <p:spPr>
            <a:xfrm>
              <a:off x="-587502" y="6253280"/>
              <a:ext cx="2385060" cy="523220"/>
            </a:xfrm>
            <a:prstGeom prst="rect">
              <a:avLst/>
            </a:prstGeom>
            <a:noFill/>
          </p:spPr>
          <p:txBody>
            <a:bodyPr wrap="square" rtlCol="0">
              <a:spAutoFit/>
            </a:bodyPr>
            <a:lstStyle/>
            <a:p>
              <a:pPr algn="ctr"/>
              <a:r>
                <a:rPr lang="en-US" sz="2800" b="1">
                  <a:solidFill>
                    <a:schemeClr val="bg1"/>
                  </a:solidFill>
                </a:rPr>
                <a:t>04. Brakes</a:t>
              </a:r>
            </a:p>
          </p:txBody>
        </p:sp>
        <p:sp>
          <p:nvSpPr>
            <p:cNvPr id="18" name="TextBox 17">
              <a:extLst>
                <a:ext uri="{FF2B5EF4-FFF2-40B4-BE49-F238E27FC236}">
                  <a16:creationId xmlns:a16="http://schemas.microsoft.com/office/drawing/2014/main" id="{50C57256-D8F1-0D76-9C0C-53BE66B7B14B}"/>
                </a:ext>
              </a:extLst>
            </p:cNvPr>
            <p:cNvSpPr txBox="1"/>
            <p:nvPr/>
          </p:nvSpPr>
          <p:spPr>
            <a:xfrm>
              <a:off x="-587502" y="2614788"/>
              <a:ext cx="2385060" cy="1200329"/>
            </a:xfrm>
            <a:prstGeom prst="rect">
              <a:avLst/>
            </a:prstGeom>
            <a:noFill/>
          </p:spPr>
          <p:txBody>
            <a:bodyPr wrap="square" lIns="91440" tIns="45720" rIns="91440" bIns="45720" rtlCol="0" anchor="t">
              <a:spAutoFit/>
            </a:bodyPr>
            <a:lstStyle/>
            <a:p>
              <a:pPr algn="ctr"/>
              <a:r>
                <a:rPr lang="en-US">
                  <a:solidFill>
                    <a:schemeClr val="bg1"/>
                  </a:solidFill>
                </a:rPr>
                <a:t>Brake Tests:</a:t>
              </a:r>
              <a:endParaRPr lang="en-US" sz="2800">
                <a:solidFill>
                  <a:schemeClr val="bg1"/>
                </a:solidFill>
              </a:endParaRPr>
            </a:p>
            <a:p>
              <a:pPr algn="ctr"/>
              <a:r>
                <a:rPr lang="en-US">
                  <a:solidFill>
                    <a:schemeClr val="bg1"/>
                  </a:solidFill>
                </a:rPr>
                <a:t>Functionality and Lockup</a:t>
              </a:r>
            </a:p>
            <a:p>
              <a:pPr algn="ctr"/>
              <a:endParaRPr lang="en-US">
                <a:solidFill>
                  <a:schemeClr val="bg1"/>
                </a:solidFill>
              </a:endParaRPr>
            </a:p>
          </p:txBody>
        </p:sp>
      </p:grpSp>
      <p:grpSp>
        <p:nvGrpSpPr>
          <p:cNvPr id="26" name="Group 25">
            <a:extLst>
              <a:ext uri="{FF2B5EF4-FFF2-40B4-BE49-F238E27FC236}">
                <a16:creationId xmlns:a16="http://schemas.microsoft.com/office/drawing/2014/main" id="{A098D502-A32E-24AD-86C2-2674EC11B6E9}"/>
              </a:ext>
            </a:extLst>
          </p:cNvPr>
          <p:cNvGrpSpPr/>
          <p:nvPr/>
        </p:nvGrpSpPr>
        <p:grpSpPr>
          <a:xfrm>
            <a:off x="6088380" y="0"/>
            <a:ext cx="3044952" cy="6858000"/>
            <a:chOff x="3057144" y="0"/>
            <a:chExt cx="3044952" cy="6858000"/>
          </a:xfrm>
        </p:grpSpPr>
        <p:sp>
          <p:nvSpPr>
            <p:cNvPr id="15" name="Rectangle 14">
              <a:extLst>
                <a:ext uri="{FF2B5EF4-FFF2-40B4-BE49-F238E27FC236}">
                  <a16:creationId xmlns:a16="http://schemas.microsoft.com/office/drawing/2014/main" id="{5CD435F4-05BA-3418-4AE8-823D8027165E}"/>
                </a:ext>
              </a:extLst>
            </p:cNvPr>
            <p:cNvSpPr/>
            <p:nvPr/>
          </p:nvSpPr>
          <p:spPr>
            <a:xfrm>
              <a:off x="3057144" y="0"/>
              <a:ext cx="3044952" cy="6858000"/>
            </a:xfrm>
            <a:prstGeom prst="rect">
              <a:avLst/>
            </a:prstGeom>
            <a:solidFill>
              <a:srgbClr val="586F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BEAF6AB-04FD-DE41-D3FF-9E63BC0813C8}"/>
                </a:ext>
              </a:extLst>
            </p:cNvPr>
            <p:cNvSpPr txBox="1"/>
            <p:nvPr/>
          </p:nvSpPr>
          <p:spPr>
            <a:xfrm>
              <a:off x="3378708" y="5913120"/>
              <a:ext cx="2385060" cy="523220"/>
            </a:xfrm>
            <a:prstGeom prst="rect">
              <a:avLst/>
            </a:prstGeom>
            <a:noFill/>
          </p:spPr>
          <p:txBody>
            <a:bodyPr wrap="square" rtlCol="0">
              <a:spAutoFit/>
            </a:bodyPr>
            <a:lstStyle/>
            <a:p>
              <a:pPr algn="ctr"/>
              <a:r>
                <a:rPr lang="en-US" sz="2800" b="1">
                  <a:solidFill>
                    <a:schemeClr val="bg1"/>
                  </a:solidFill>
                </a:rPr>
                <a:t>03. Steering</a:t>
              </a:r>
            </a:p>
          </p:txBody>
        </p:sp>
        <p:sp>
          <p:nvSpPr>
            <p:cNvPr id="20" name="TextBox 19">
              <a:extLst>
                <a:ext uri="{FF2B5EF4-FFF2-40B4-BE49-F238E27FC236}">
                  <a16:creationId xmlns:a16="http://schemas.microsoft.com/office/drawing/2014/main" id="{D60929CD-8723-A5AB-BA28-E7CAA410CDB7}"/>
                </a:ext>
              </a:extLst>
            </p:cNvPr>
            <p:cNvSpPr txBox="1"/>
            <p:nvPr/>
          </p:nvSpPr>
          <p:spPr>
            <a:xfrm>
              <a:off x="3393186" y="2387082"/>
              <a:ext cx="2385060" cy="1015663"/>
            </a:xfrm>
            <a:prstGeom prst="rect">
              <a:avLst/>
            </a:prstGeom>
            <a:noFill/>
          </p:spPr>
          <p:txBody>
            <a:bodyPr wrap="square" lIns="91440" tIns="45720" rIns="91440" bIns="45720" rtlCol="0" anchor="t">
              <a:spAutoFit/>
            </a:bodyPr>
            <a:lstStyle/>
            <a:p>
              <a:pPr algn="ctr"/>
              <a:r>
                <a:rPr lang="en-US" sz="2000">
                  <a:solidFill>
                    <a:schemeClr val="bg1"/>
                  </a:solidFill>
                </a:rPr>
                <a:t>Steering Tests:</a:t>
              </a:r>
            </a:p>
            <a:p>
              <a:pPr algn="ctr"/>
              <a:r>
                <a:rPr lang="en-US" sz="2000">
                  <a:solidFill>
                    <a:schemeClr val="bg1"/>
                  </a:solidFill>
                </a:rPr>
                <a:t>Free Play </a:t>
              </a:r>
            </a:p>
            <a:p>
              <a:pPr algn="ctr"/>
              <a:r>
                <a:rPr lang="en-US" sz="2000">
                  <a:solidFill>
                    <a:schemeClr val="bg1"/>
                  </a:solidFill>
                </a:rPr>
                <a:t>Steering Forces</a:t>
              </a:r>
            </a:p>
          </p:txBody>
        </p:sp>
      </p:grpSp>
      <p:grpSp>
        <p:nvGrpSpPr>
          <p:cNvPr id="27" name="Group 26">
            <a:extLst>
              <a:ext uri="{FF2B5EF4-FFF2-40B4-BE49-F238E27FC236}">
                <a16:creationId xmlns:a16="http://schemas.microsoft.com/office/drawing/2014/main" id="{644F6461-6E94-E574-D6B6-43BA9B6C45D4}"/>
              </a:ext>
            </a:extLst>
          </p:cNvPr>
          <p:cNvGrpSpPr/>
          <p:nvPr/>
        </p:nvGrpSpPr>
        <p:grpSpPr>
          <a:xfrm>
            <a:off x="3046476" y="0"/>
            <a:ext cx="3044952" cy="6858000"/>
            <a:chOff x="6089904" y="0"/>
            <a:chExt cx="3044952" cy="6858000"/>
          </a:xfrm>
        </p:grpSpPr>
        <p:sp>
          <p:nvSpPr>
            <p:cNvPr id="12" name="Rectangle 11">
              <a:extLst>
                <a:ext uri="{FF2B5EF4-FFF2-40B4-BE49-F238E27FC236}">
                  <a16:creationId xmlns:a16="http://schemas.microsoft.com/office/drawing/2014/main" id="{DF2222C3-071D-DCE3-366D-0EA0FCDEE4E4}"/>
                </a:ext>
              </a:extLst>
            </p:cNvPr>
            <p:cNvSpPr/>
            <p:nvPr/>
          </p:nvSpPr>
          <p:spPr>
            <a:xfrm>
              <a:off x="6089904" y="0"/>
              <a:ext cx="3044952" cy="6858000"/>
            </a:xfrm>
            <a:prstGeom prst="rect">
              <a:avLst/>
            </a:prstGeom>
            <a:solidFill>
              <a:srgbClr val="0427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15E3E7D-355D-FDAA-DF5B-1E94FE416891}"/>
                </a:ext>
              </a:extLst>
            </p:cNvPr>
            <p:cNvSpPr txBox="1"/>
            <p:nvPr/>
          </p:nvSpPr>
          <p:spPr>
            <a:xfrm>
              <a:off x="6423660" y="5938120"/>
              <a:ext cx="2385060" cy="523220"/>
            </a:xfrm>
            <a:prstGeom prst="rect">
              <a:avLst/>
            </a:prstGeom>
            <a:noFill/>
          </p:spPr>
          <p:txBody>
            <a:bodyPr wrap="square" rtlCol="0">
              <a:spAutoFit/>
            </a:bodyPr>
            <a:lstStyle/>
            <a:p>
              <a:pPr algn="ctr"/>
              <a:r>
                <a:rPr lang="en-US" sz="2800" b="1">
                  <a:solidFill>
                    <a:schemeClr val="bg1"/>
                  </a:solidFill>
                </a:rPr>
                <a:t>02. Chassis</a:t>
              </a:r>
            </a:p>
          </p:txBody>
        </p:sp>
        <p:sp>
          <p:nvSpPr>
            <p:cNvPr id="23" name="TextBox 22">
              <a:extLst>
                <a:ext uri="{FF2B5EF4-FFF2-40B4-BE49-F238E27FC236}">
                  <a16:creationId xmlns:a16="http://schemas.microsoft.com/office/drawing/2014/main" id="{DA08B85E-6291-B5A0-C05A-21043955E669}"/>
                </a:ext>
              </a:extLst>
            </p:cNvPr>
            <p:cNvSpPr txBox="1"/>
            <p:nvPr/>
          </p:nvSpPr>
          <p:spPr>
            <a:xfrm>
              <a:off x="6490716" y="2233195"/>
              <a:ext cx="2385060" cy="1323439"/>
            </a:xfrm>
            <a:prstGeom prst="rect">
              <a:avLst/>
            </a:prstGeom>
            <a:noFill/>
          </p:spPr>
          <p:txBody>
            <a:bodyPr wrap="square" lIns="91440" tIns="45720" rIns="91440" bIns="45720" rtlCol="0" anchor="t">
              <a:spAutoFit/>
            </a:bodyPr>
            <a:lstStyle/>
            <a:p>
              <a:pPr algn="ctr"/>
              <a:r>
                <a:rPr lang="en-US" sz="2000">
                  <a:solidFill>
                    <a:schemeClr val="bg1"/>
                  </a:solidFill>
                </a:rPr>
                <a:t>Chassis Tests:</a:t>
              </a:r>
            </a:p>
            <a:p>
              <a:pPr algn="ctr"/>
              <a:r>
                <a:rPr lang="en-US" sz="2000">
                  <a:solidFill>
                    <a:schemeClr val="bg1"/>
                  </a:solidFill>
                </a:rPr>
                <a:t>Stiffness</a:t>
              </a:r>
            </a:p>
            <a:p>
              <a:pPr algn="ctr"/>
              <a:r>
                <a:rPr lang="en-US" sz="2000">
                  <a:solidFill>
                    <a:schemeClr val="bg1"/>
                  </a:solidFill>
                </a:rPr>
                <a:t>Tilt Test</a:t>
              </a:r>
            </a:p>
            <a:p>
              <a:pPr algn="ctr"/>
              <a:r>
                <a:rPr lang="en-US" sz="2000">
                  <a:solidFill>
                    <a:schemeClr val="bg1"/>
                  </a:solidFill>
                </a:rPr>
                <a:t>G-Test</a:t>
              </a:r>
            </a:p>
          </p:txBody>
        </p:sp>
      </p:grpSp>
      <p:grpSp>
        <p:nvGrpSpPr>
          <p:cNvPr id="28" name="Group 27">
            <a:extLst>
              <a:ext uri="{FF2B5EF4-FFF2-40B4-BE49-F238E27FC236}">
                <a16:creationId xmlns:a16="http://schemas.microsoft.com/office/drawing/2014/main" id="{86E22AD9-7B7A-4739-DF4E-D7D867C9C3F6}"/>
              </a:ext>
            </a:extLst>
          </p:cNvPr>
          <p:cNvGrpSpPr/>
          <p:nvPr/>
        </p:nvGrpSpPr>
        <p:grpSpPr>
          <a:xfrm>
            <a:off x="0" y="0"/>
            <a:ext cx="3079458" cy="6858000"/>
            <a:chOff x="9129795" y="0"/>
            <a:chExt cx="3079458" cy="6858000"/>
          </a:xfrm>
        </p:grpSpPr>
        <p:sp>
          <p:nvSpPr>
            <p:cNvPr id="16" name="Rectangle 15">
              <a:extLst>
                <a:ext uri="{FF2B5EF4-FFF2-40B4-BE49-F238E27FC236}">
                  <a16:creationId xmlns:a16="http://schemas.microsoft.com/office/drawing/2014/main" id="{1A7D8C6A-91E8-B1AB-109F-3A02750D7710}"/>
                </a:ext>
              </a:extLst>
            </p:cNvPr>
            <p:cNvSpPr/>
            <p:nvPr/>
          </p:nvSpPr>
          <p:spPr>
            <a:xfrm>
              <a:off x="9129795" y="0"/>
              <a:ext cx="3079458" cy="6858000"/>
            </a:xfrm>
            <a:prstGeom prst="rect">
              <a:avLst/>
            </a:prstGeom>
            <a:solidFill>
              <a:srgbClr val="000E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388218E-B064-AB90-F000-3E8F0B31279F}"/>
                </a:ext>
              </a:extLst>
            </p:cNvPr>
            <p:cNvSpPr txBox="1"/>
            <p:nvPr/>
          </p:nvSpPr>
          <p:spPr>
            <a:xfrm>
              <a:off x="9151620" y="5933240"/>
              <a:ext cx="3035808" cy="523220"/>
            </a:xfrm>
            <a:prstGeom prst="rect">
              <a:avLst/>
            </a:prstGeom>
            <a:noFill/>
          </p:spPr>
          <p:txBody>
            <a:bodyPr wrap="square" rtlCol="0">
              <a:spAutoFit/>
            </a:bodyPr>
            <a:lstStyle/>
            <a:p>
              <a:pPr algn="ctr"/>
              <a:r>
                <a:rPr lang="en-US" sz="2800" b="1">
                  <a:solidFill>
                    <a:schemeClr val="bg1"/>
                  </a:solidFill>
                </a:rPr>
                <a:t>01. Suspension</a:t>
              </a:r>
            </a:p>
          </p:txBody>
        </p:sp>
        <p:sp>
          <p:nvSpPr>
            <p:cNvPr id="25" name="TextBox 24">
              <a:extLst>
                <a:ext uri="{FF2B5EF4-FFF2-40B4-BE49-F238E27FC236}">
                  <a16:creationId xmlns:a16="http://schemas.microsoft.com/office/drawing/2014/main" id="{C308A8EE-3D11-D4DB-9CB1-F4101E8F7E55}"/>
                </a:ext>
              </a:extLst>
            </p:cNvPr>
            <p:cNvSpPr txBox="1"/>
            <p:nvPr/>
          </p:nvSpPr>
          <p:spPr>
            <a:xfrm>
              <a:off x="9475470" y="1925419"/>
              <a:ext cx="2385060" cy="1938992"/>
            </a:xfrm>
            <a:prstGeom prst="rect">
              <a:avLst/>
            </a:prstGeom>
            <a:noFill/>
          </p:spPr>
          <p:txBody>
            <a:bodyPr wrap="square" lIns="91440" tIns="45720" rIns="91440" bIns="45720" rtlCol="0" anchor="t">
              <a:spAutoFit/>
            </a:bodyPr>
            <a:lstStyle/>
            <a:p>
              <a:pPr algn="ctr"/>
              <a:r>
                <a:rPr lang="en-US" sz="2000">
                  <a:solidFill>
                    <a:schemeClr val="bg1"/>
                  </a:solidFill>
                </a:rPr>
                <a:t>Suspension Tests:</a:t>
              </a:r>
            </a:p>
            <a:p>
              <a:pPr algn="ctr"/>
              <a:r>
                <a:rPr lang="en-US" sz="2000">
                  <a:solidFill>
                    <a:schemeClr val="bg1"/>
                  </a:solidFill>
                </a:rPr>
                <a:t>Overall Travel</a:t>
              </a:r>
            </a:p>
            <a:p>
              <a:pPr algn="ctr"/>
              <a:r>
                <a:rPr lang="en-US" sz="2000">
                  <a:solidFill>
                    <a:schemeClr val="bg1"/>
                  </a:solidFill>
                </a:rPr>
                <a:t>Binding Test</a:t>
              </a:r>
            </a:p>
            <a:p>
              <a:pPr algn="ctr"/>
              <a:r>
                <a:rPr lang="en-US" sz="2000">
                  <a:solidFill>
                    <a:schemeClr val="bg1"/>
                  </a:solidFill>
                </a:rPr>
                <a:t>Wheelbase</a:t>
              </a:r>
            </a:p>
            <a:p>
              <a:pPr algn="ctr"/>
              <a:r>
                <a:rPr lang="en-US" sz="2000">
                  <a:solidFill>
                    <a:schemeClr val="bg1"/>
                  </a:solidFill>
                </a:rPr>
                <a:t>Track Width</a:t>
              </a:r>
            </a:p>
            <a:p>
              <a:pPr algn="ctr"/>
              <a:r>
                <a:rPr lang="en-US" sz="2000">
                  <a:solidFill>
                    <a:schemeClr val="bg1"/>
                  </a:solidFill>
                </a:rPr>
                <a:t>Ground Clearance</a:t>
              </a:r>
            </a:p>
          </p:txBody>
        </p:sp>
      </p:grpSp>
    </p:spTree>
    <p:extLst>
      <p:ext uri="{BB962C8B-B14F-4D97-AF65-F5344CB8AC3E}">
        <p14:creationId xmlns:p14="http://schemas.microsoft.com/office/powerpoint/2010/main" val="971601839"/>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50000">
                                          <p:cBhvr additive="base">
                                            <p:cTn id="7" dur="1500" fill="hold"/>
                                            <p:tgtEl>
                                              <p:spTgt spid="29"/>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14:bounceEnd="50000">
                                          <p:cBhvr additive="base">
                                            <p:cTn id="11" dur="15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50000">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14:bounceEnd="50000">
                                          <p:cBhvr additive="base">
                                            <p:cTn id="15" dur="1500" fill="hold"/>
                                            <p:tgtEl>
                                              <p:spTgt spid="27"/>
                                            </p:tgtEl>
                                            <p:attrNameLst>
                                              <p:attrName>ppt_x</p:attrName>
                                            </p:attrNameLst>
                                          </p:cBhvr>
                                          <p:tavLst>
                                            <p:tav tm="0">
                                              <p:val>
                                                <p:strVal val="0-#ppt_w/2"/>
                                              </p:val>
                                            </p:tav>
                                            <p:tav tm="100000">
                                              <p:val>
                                                <p:strVal val="#ppt_x"/>
                                              </p:val>
                                            </p:tav>
                                          </p:tavLst>
                                        </p:anim>
                                        <p:anim calcmode="lin" valueType="num" p14:bounceEnd="50000">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50000">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14:bounceEnd="50000">
                                          <p:cBhvr additive="base">
                                            <p:cTn id="19" dur="1500" fill="hold"/>
                                            <p:tgtEl>
                                              <p:spTgt spid="28"/>
                                            </p:tgtEl>
                                            <p:attrNameLst>
                                              <p:attrName>ppt_x</p:attrName>
                                            </p:attrNameLst>
                                          </p:cBhvr>
                                          <p:tavLst>
                                            <p:tav tm="0">
                                              <p:val>
                                                <p:strVal val="0-#ppt_w/2"/>
                                              </p:val>
                                            </p:tav>
                                            <p:tav tm="100000">
                                              <p:val>
                                                <p:strVal val="#ppt_x"/>
                                              </p:val>
                                            </p:tav>
                                          </p:tavLst>
                                        </p:anim>
                                        <p:anim calcmode="lin" valueType="num" p14:bounceEnd="50000">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0-#ppt_w/2"/>
                                              </p:val>
                                            </p:tav>
                                            <p:tav tm="100000">
                                              <p:val>
                                                <p:strVal val="#ppt_x"/>
                                              </p:val>
                                            </p:tav>
                                          </p:tavLst>
                                        </p:anim>
                                        <p:anim calcmode="lin" valueType="num">
                                          <p:cBhvr additive="base">
                                            <p:cTn id="8" dur="1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0-#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0-#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0-#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02082-22BD-FF8D-D595-9B941D4C8BE9}"/>
            </a:ext>
          </a:extLst>
        </p:cNvPr>
        <p:cNvGrpSpPr/>
        <p:nvPr/>
      </p:nvGrpSpPr>
      <p:grpSpPr>
        <a:xfrm>
          <a:off x="0" y="0"/>
          <a:ext cx="0" cy="0"/>
          <a:chOff x="0" y="0"/>
          <a:chExt cx="0" cy="0"/>
        </a:xfrm>
      </p:grpSpPr>
      <p:pic>
        <p:nvPicPr>
          <p:cNvPr id="10" name="Picture 9" descr="A close-up of a race car&#10;&#10;AI-generated content may be incorrect.">
            <a:extLst>
              <a:ext uri="{FF2B5EF4-FFF2-40B4-BE49-F238E27FC236}">
                <a16:creationId xmlns:a16="http://schemas.microsoft.com/office/drawing/2014/main" id="{51046F53-DF8E-7BBB-A4F9-71F7E8CD9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903765"/>
            <a:ext cx="12140649" cy="6648450"/>
          </a:xfrm>
          <a:prstGeom prst="rect">
            <a:avLst/>
          </a:prstGeom>
        </p:spPr>
      </p:pic>
      <p:sp>
        <p:nvSpPr>
          <p:cNvPr id="14" name="TextBox 13">
            <a:extLst>
              <a:ext uri="{FF2B5EF4-FFF2-40B4-BE49-F238E27FC236}">
                <a16:creationId xmlns:a16="http://schemas.microsoft.com/office/drawing/2014/main" id="{213C0CFC-4FB9-857A-4FD1-74D5136E270C}"/>
              </a:ext>
            </a:extLst>
          </p:cNvPr>
          <p:cNvSpPr txBox="1"/>
          <p:nvPr/>
        </p:nvSpPr>
        <p:spPr>
          <a:xfrm>
            <a:off x="-76200" y="36941"/>
            <a:ext cx="4371975" cy="1754326"/>
          </a:xfrm>
          <a:prstGeom prst="rect">
            <a:avLst/>
          </a:prstGeom>
          <a:noFill/>
        </p:spPr>
        <p:txBody>
          <a:bodyPr wrap="square" rtlCol="0" anchor="ctr">
            <a:spAutoFit/>
          </a:bodyPr>
          <a:lstStyle/>
          <a:p>
            <a:pPr algn="ctr"/>
            <a:r>
              <a:rPr lang="en-US" sz="5400">
                <a:ln w="19050">
                  <a:solidFill>
                    <a:srgbClr val="B49763"/>
                  </a:solidFill>
                </a:ln>
                <a:solidFill>
                  <a:srgbClr val="052843"/>
                </a:solidFill>
                <a:latin typeface="Aptos Black" panose="020B0004020202020204" pitchFamily="34" charset="0"/>
              </a:rPr>
              <a:t>Phase 2 Readiness</a:t>
            </a:r>
          </a:p>
        </p:txBody>
      </p:sp>
      <p:grpSp>
        <p:nvGrpSpPr>
          <p:cNvPr id="23" name="Group 22">
            <a:extLst>
              <a:ext uri="{FF2B5EF4-FFF2-40B4-BE49-F238E27FC236}">
                <a16:creationId xmlns:a16="http://schemas.microsoft.com/office/drawing/2014/main" id="{9CABA7EA-4F00-32ED-A773-9C1027E72DA5}"/>
              </a:ext>
            </a:extLst>
          </p:cNvPr>
          <p:cNvGrpSpPr/>
          <p:nvPr/>
        </p:nvGrpSpPr>
        <p:grpSpPr>
          <a:xfrm>
            <a:off x="-4800600" y="1828800"/>
            <a:ext cx="5478399" cy="876300"/>
            <a:chOff x="-3810000" y="1828800"/>
            <a:chExt cx="5478399" cy="876300"/>
          </a:xfrm>
        </p:grpSpPr>
        <p:sp>
          <p:nvSpPr>
            <p:cNvPr id="11" name="Flowchart: Connector 10">
              <a:extLst>
                <a:ext uri="{FF2B5EF4-FFF2-40B4-BE49-F238E27FC236}">
                  <a16:creationId xmlns:a16="http://schemas.microsoft.com/office/drawing/2014/main" id="{441227FA-A4A5-344E-F780-A0D609FB6351}"/>
                </a:ext>
              </a:extLst>
            </p:cNvPr>
            <p:cNvSpPr/>
            <p:nvPr/>
          </p:nvSpPr>
          <p:spPr>
            <a:xfrm>
              <a:off x="-3810000" y="1828800"/>
              <a:ext cx="942975" cy="876300"/>
            </a:xfrm>
            <a:prstGeom prst="flowChartConnector">
              <a:avLst/>
            </a:prstGeom>
            <a:solidFill>
              <a:srgbClr val="0528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n>
                    <a:solidFill>
                      <a:schemeClr val="bg1"/>
                    </a:solidFill>
                  </a:ln>
                  <a:solidFill>
                    <a:srgbClr val="B49763"/>
                  </a:solidFill>
                </a:rPr>
                <a:t>1</a:t>
              </a:r>
              <a:endParaRPr lang="en-US" sz="2800" b="1">
                <a:ln>
                  <a:solidFill>
                    <a:schemeClr val="bg1"/>
                  </a:solidFill>
                </a:ln>
                <a:solidFill>
                  <a:srgbClr val="B49763"/>
                </a:solidFill>
              </a:endParaRPr>
            </a:p>
          </p:txBody>
        </p:sp>
        <p:sp>
          <p:nvSpPr>
            <p:cNvPr id="16" name="TextBox 15">
              <a:extLst>
                <a:ext uri="{FF2B5EF4-FFF2-40B4-BE49-F238E27FC236}">
                  <a16:creationId xmlns:a16="http://schemas.microsoft.com/office/drawing/2014/main" id="{55192A50-C333-D62F-21A0-FD37F28E580C}"/>
                </a:ext>
              </a:extLst>
            </p:cNvPr>
            <p:cNvSpPr txBox="1"/>
            <p:nvPr/>
          </p:nvSpPr>
          <p:spPr>
            <a:xfrm>
              <a:off x="-2703576" y="2057400"/>
              <a:ext cx="4371975" cy="461665"/>
            </a:xfrm>
            <a:prstGeom prst="rect">
              <a:avLst/>
            </a:prstGeom>
            <a:noFill/>
          </p:spPr>
          <p:txBody>
            <a:bodyPr wrap="square" rtlCol="0">
              <a:spAutoFit/>
            </a:bodyPr>
            <a:lstStyle/>
            <a:p>
              <a:r>
                <a:rPr lang="en-US" sz="2400">
                  <a:ln w="6350">
                    <a:solidFill>
                      <a:srgbClr val="B49763"/>
                    </a:solidFill>
                  </a:ln>
                  <a:solidFill>
                    <a:srgbClr val="052843"/>
                  </a:solidFill>
                </a:rPr>
                <a:t>Engine type and location</a:t>
              </a:r>
            </a:p>
          </p:txBody>
        </p:sp>
      </p:grpSp>
      <p:grpSp>
        <p:nvGrpSpPr>
          <p:cNvPr id="26" name="Group 25">
            <a:extLst>
              <a:ext uri="{FF2B5EF4-FFF2-40B4-BE49-F238E27FC236}">
                <a16:creationId xmlns:a16="http://schemas.microsoft.com/office/drawing/2014/main" id="{1E688372-1560-D59D-5642-096B889EA10C}"/>
              </a:ext>
            </a:extLst>
          </p:cNvPr>
          <p:cNvGrpSpPr/>
          <p:nvPr/>
        </p:nvGrpSpPr>
        <p:grpSpPr>
          <a:xfrm>
            <a:off x="-5943600" y="2971800"/>
            <a:ext cx="5571770" cy="876300"/>
            <a:chOff x="-4800600" y="2971800"/>
            <a:chExt cx="5571770" cy="876300"/>
          </a:xfrm>
        </p:grpSpPr>
        <p:sp>
          <p:nvSpPr>
            <p:cNvPr id="12" name="Flowchart: Connector 11">
              <a:extLst>
                <a:ext uri="{FF2B5EF4-FFF2-40B4-BE49-F238E27FC236}">
                  <a16:creationId xmlns:a16="http://schemas.microsoft.com/office/drawing/2014/main" id="{33385B4F-FF83-B1A3-5BE1-6D25C0AFDA83}"/>
                </a:ext>
              </a:extLst>
            </p:cNvPr>
            <p:cNvSpPr/>
            <p:nvPr/>
          </p:nvSpPr>
          <p:spPr>
            <a:xfrm>
              <a:off x="-4800600" y="2971800"/>
              <a:ext cx="942975" cy="876300"/>
            </a:xfrm>
            <a:prstGeom prst="flowChartConnector">
              <a:avLst/>
            </a:prstGeom>
            <a:solidFill>
              <a:srgbClr val="0528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n>
                    <a:solidFill>
                      <a:schemeClr val="bg1"/>
                    </a:solidFill>
                  </a:ln>
                  <a:solidFill>
                    <a:srgbClr val="B49763"/>
                  </a:solidFill>
                </a:rPr>
                <a:t>2</a:t>
              </a:r>
              <a:endParaRPr lang="en-US" b="1">
                <a:ln>
                  <a:solidFill>
                    <a:schemeClr val="bg1"/>
                  </a:solidFill>
                </a:ln>
                <a:solidFill>
                  <a:srgbClr val="B49763"/>
                </a:solidFill>
              </a:endParaRPr>
            </a:p>
          </p:txBody>
        </p:sp>
        <p:sp>
          <p:nvSpPr>
            <p:cNvPr id="19" name="TextBox 18">
              <a:extLst>
                <a:ext uri="{FF2B5EF4-FFF2-40B4-BE49-F238E27FC236}">
                  <a16:creationId xmlns:a16="http://schemas.microsoft.com/office/drawing/2014/main" id="{A1CD17DB-C7FE-8D10-3150-FDFDD9D4B51E}"/>
                </a:ext>
              </a:extLst>
            </p:cNvPr>
            <p:cNvSpPr txBox="1"/>
            <p:nvPr/>
          </p:nvSpPr>
          <p:spPr>
            <a:xfrm>
              <a:off x="-3600805" y="3198167"/>
              <a:ext cx="4371975" cy="461665"/>
            </a:xfrm>
            <a:prstGeom prst="rect">
              <a:avLst/>
            </a:prstGeom>
            <a:noFill/>
          </p:spPr>
          <p:txBody>
            <a:bodyPr wrap="square" rtlCol="0">
              <a:spAutoFit/>
            </a:bodyPr>
            <a:lstStyle/>
            <a:p>
              <a:r>
                <a:rPr lang="en-US" sz="2400">
                  <a:ln w="6350">
                    <a:solidFill>
                      <a:srgbClr val="B49763"/>
                    </a:solidFill>
                  </a:ln>
                  <a:solidFill>
                    <a:srgbClr val="052843"/>
                  </a:solidFill>
                </a:rPr>
                <a:t>Fuel cell </a:t>
              </a:r>
            </a:p>
          </p:txBody>
        </p:sp>
      </p:grpSp>
      <p:grpSp>
        <p:nvGrpSpPr>
          <p:cNvPr id="25" name="Group 24">
            <a:extLst>
              <a:ext uri="{FF2B5EF4-FFF2-40B4-BE49-F238E27FC236}">
                <a16:creationId xmlns:a16="http://schemas.microsoft.com/office/drawing/2014/main" id="{64F05BB7-0734-8578-5463-0A6AE94E5035}"/>
              </a:ext>
            </a:extLst>
          </p:cNvPr>
          <p:cNvGrpSpPr/>
          <p:nvPr/>
        </p:nvGrpSpPr>
        <p:grpSpPr>
          <a:xfrm>
            <a:off x="-7086600" y="4114800"/>
            <a:ext cx="5567361" cy="876300"/>
            <a:chOff x="-5715000" y="4572000"/>
            <a:chExt cx="5567361" cy="876300"/>
          </a:xfrm>
        </p:grpSpPr>
        <p:sp>
          <p:nvSpPr>
            <p:cNvPr id="13" name="Flowchart: Connector 12">
              <a:extLst>
                <a:ext uri="{FF2B5EF4-FFF2-40B4-BE49-F238E27FC236}">
                  <a16:creationId xmlns:a16="http://schemas.microsoft.com/office/drawing/2014/main" id="{3AF02E5C-A960-343A-3379-933DB19826F4}"/>
                </a:ext>
              </a:extLst>
            </p:cNvPr>
            <p:cNvSpPr/>
            <p:nvPr/>
          </p:nvSpPr>
          <p:spPr>
            <a:xfrm>
              <a:off x="-5715000" y="4572000"/>
              <a:ext cx="942975" cy="876300"/>
            </a:xfrm>
            <a:prstGeom prst="flowChartConnector">
              <a:avLst/>
            </a:prstGeom>
            <a:solidFill>
              <a:srgbClr val="0528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n>
                    <a:solidFill>
                      <a:schemeClr val="bg1"/>
                    </a:solidFill>
                  </a:ln>
                  <a:solidFill>
                    <a:srgbClr val="B49763"/>
                  </a:solidFill>
                </a:rPr>
                <a:t>3</a:t>
              </a:r>
              <a:endParaRPr lang="en-US" b="1">
                <a:ln>
                  <a:solidFill>
                    <a:schemeClr val="bg1"/>
                  </a:solidFill>
                </a:ln>
                <a:solidFill>
                  <a:srgbClr val="B49763"/>
                </a:solidFill>
              </a:endParaRPr>
            </a:p>
          </p:txBody>
        </p:sp>
        <p:sp>
          <p:nvSpPr>
            <p:cNvPr id="20" name="TextBox 19">
              <a:extLst>
                <a:ext uri="{FF2B5EF4-FFF2-40B4-BE49-F238E27FC236}">
                  <a16:creationId xmlns:a16="http://schemas.microsoft.com/office/drawing/2014/main" id="{24A22CA6-E5E0-78B6-EAA8-64325C23952C}"/>
                </a:ext>
              </a:extLst>
            </p:cNvPr>
            <p:cNvSpPr txBox="1"/>
            <p:nvPr/>
          </p:nvSpPr>
          <p:spPr>
            <a:xfrm>
              <a:off x="-4519614" y="4779317"/>
              <a:ext cx="4371975" cy="461665"/>
            </a:xfrm>
            <a:prstGeom prst="rect">
              <a:avLst/>
            </a:prstGeom>
            <a:noFill/>
          </p:spPr>
          <p:txBody>
            <a:bodyPr wrap="square" rtlCol="0">
              <a:spAutoFit/>
            </a:bodyPr>
            <a:lstStyle/>
            <a:p>
              <a:r>
                <a:rPr lang="en-US" sz="2400">
                  <a:ln w="6350">
                    <a:solidFill>
                      <a:srgbClr val="B49763"/>
                    </a:solidFill>
                  </a:ln>
                  <a:solidFill>
                    <a:srgbClr val="052843"/>
                  </a:solidFill>
                </a:rPr>
                <a:t>Battery</a:t>
              </a:r>
            </a:p>
          </p:txBody>
        </p:sp>
      </p:grpSp>
      <p:grpSp>
        <p:nvGrpSpPr>
          <p:cNvPr id="24" name="Group 23">
            <a:extLst>
              <a:ext uri="{FF2B5EF4-FFF2-40B4-BE49-F238E27FC236}">
                <a16:creationId xmlns:a16="http://schemas.microsoft.com/office/drawing/2014/main" id="{AE6EC253-1139-C905-D1D6-3164E39686B7}"/>
              </a:ext>
            </a:extLst>
          </p:cNvPr>
          <p:cNvGrpSpPr/>
          <p:nvPr/>
        </p:nvGrpSpPr>
        <p:grpSpPr>
          <a:xfrm>
            <a:off x="-8229600" y="5257800"/>
            <a:ext cx="5571770" cy="876300"/>
            <a:chOff x="-6629400" y="5943600"/>
            <a:chExt cx="5571770" cy="876300"/>
          </a:xfrm>
        </p:grpSpPr>
        <p:sp>
          <p:nvSpPr>
            <p:cNvPr id="21" name="Flowchart: Connector 20">
              <a:extLst>
                <a:ext uri="{FF2B5EF4-FFF2-40B4-BE49-F238E27FC236}">
                  <a16:creationId xmlns:a16="http://schemas.microsoft.com/office/drawing/2014/main" id="{0A792048-4DB6-F8C9-83AF-6311775E0B58}"/>
                </a:ext>
              </a:extLst>
            </p:cNvPr>
            <p:cNvSpPr/>
            <p:nvPr/>
          </p:nvSpPr>
          <p:spPr>
            <a:xfrm>
              <a:off x="-6629400" y="5943600"/>
              <a:ext cx="942975" cy="876300"/>
            </a:xfrm>
            <a:prstGeom prst="flowChartConnector">
              <a:avLst/>
            </a:prstGeom>
            <a:solidFill>
              <a:srgbClr val="0528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n>
                    <a:solidFill>
                      <a:schemeClr val="bg1"/>
                    </a:solidFill>
                  </a:ln>
                  <a:solidFill>
                    <a:srgbClr val="B49763"/>
                  </a:solidFill>
                </a:rPr>
                <a:t>4</a:t>
              </a:r>
              <a:endParaRPr lang="en-US" b="1">
                <a:ln>
                  <a:solidFill>
                    <a:schemeClr val="bg1"/>
                  </a:solidFill>
                </a:ln>
                <a:solidFill>
                  <a:srgbClr val="B49763"/>
                </a:solidFill>
              </a:endParaRPr>
            </a:p>
          </p:txBody>
        </p:sp>
        <p:sp>
          <p:nvSpPr>
            <p:cNvPr id="22" name="TextBox 21">
              <a:extLst>
                <a:ext uri="{FF2B5EF4-FFF2-40B4-BE49-F238E27FC236}">
                  <a16:creationId xmlns:a16="http://schemas.microsoft.com/office/drawing/2014/main" id="{5A1A5798-155C-28C9-8A0C-45AFE7A20914}"/>
                </a:ext>
              </a:extLst>
            </p:cNvPr>
            <p:cNvSpPr txBox="1"/>
            <p:nvPr/>
          </p:nvSpPr>
          <p:spPr>
            <a:xfrm>
              <a:off x="-5429605" y="6150917"/>
              <a:ext cx="4371975" cy="461665"/>
            </a:xfrm>
            <a:prstGeom prst="rect">
              <a:avLst/>
            </a:prstGeom>
            <a:noFill/>
          </p:spPr>
          <p:txBody>
            <a:bodyPr wrap="square" rtlCol="0">
              <a:spAutoFit/>
            </a:bodyPr>
            <a:lstStyle/>
            <a:p>
              <a:r>
                <a:rPr lang="en-US" sz="2400">
                  <a:ln w="6350">
                    <a:solidFill>
                      <a:srgbClr val="B49763"/>
                    </a:solidFill>
                  </a:ln>
                  <a:solidFill>
                    <a:srgbClr val="052843"/>
                  </a:solidFill>
                </a:rPr>
                <a:t>Differential placement</a:t>
              </a:r>
            </a:p>
          </p:txBody>
        </p:sp>
      </p:grpSp>
    </p:spTree>
    <p:extLst>
      <p:ext uri="{BB962C8B-B14F-4D97-AF65-F5344CB8AC3E}">
        <p14:creationId xmlns:p14="http://schemas.microsoft.com/office/powerpoint/2010/main" val="429196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500">
        <p159:morph option="byObject"/>
      </p:transition>
    </mc:Choice>
    <mc:Fallback xmlns="">
      <p:transition spd="slow" advTm="5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7B368-1491-9C49-B9A9-A622FBE38876}"/>
            </a:ext>
          </a:extLst>
        </p:cNvPr>
        <p:cNvGrpSpPr/>
        <p:nvPr/>
      </p:nvGrpSpPr>
      <p:grpSpPr>
        <a:xfrm>
          <a:off x="0" y="0"/>
          <a:ext cx="0" cy="0"/>
          <a:chOff x="0" y="0"/>
          <a:chExt cx="0" cy="0"/>
        </a:xfrm>
      </p:grpSpPr>
      <p:pic>
        <p:nvPicPr>
          <p:cNvPr id="10" name="Picture 9" descr="A close-up of a race car&#10;&#10;AI-generated content may be incorrect.">
            <a:extLst>
              <a:ext uri="{FF2B5EF4-FFF2-40B4-BE49-F238E27FC236}">
                <a16:creationId xmlns:a16="http://schemas.microsoft.com/office/drawing/2014/main" id="{64F7B35F-497A-6FF2-A91C-A5614E2E9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787" y="-1531313"/>
            <a:ext cx="17282160" cy="9458960"/>
          </a:xfrm>
          <a:prstGeom prst="rect">
            <a:avLst/>
          </a:prstGeom>
        </p:spPr>
      </p:pic>
      <p:sp>
        <p:nvSpPr>
          <p:cNvPr id="14" name="TextBox 13">
            <a:extLst>
              <a:ext uri="{FF2B5EF4-FFF2-40B4-BE49-F238E27FC236}">
                <a16:creationId xmlns:a16="http://schemas.microsoft.com/office/drawing/2014/main" id="{89CB9EE1-650A-A10D-DB04-F87538E57CFC}"/>
              </a:ext>
            </a:extLst>
          </p:cNvPr>
          <p:cNvSpPr txBox="1"/>
          <p:nvPr/>
        </p:nvSpPr>
        <p:spPr>
          <a:xfrm>
            <a:off x="-76200" y="36941"/>
            <a:ext cx="4371975" cy="1754326"/>
          </a:xfrm>
          <a:prstGeom prst="rect">
            <a:avLst/>
          </a:prstGeom>
          <a:noFill/>
        </p:spPr>
        <p:txBody>
          <a:bodyPr wrap="square" rtlCol="0" anchor="ctr">
            <a:spAutoFit/>
          </a:bodyPr>
          <a:lstStyle/>
          <a:p>
            <a:pPr algn="ctr"/>
            <a:r>
              <a:rPr lang="en-US" sz="5400">
                <a:ln w="19050">
                  <a:solidFill>
                    <a:srgbClr val="B49763"/>
                  </a:solidFill>
                </a:ln>
                <a:solidFill>
                  <a:srgbClr val="052843"/>
                </a:solidFill>
                <a:latin typeface="Aptos Black" panose="020B0004020202020204" pitchFamily="34" charset="0"/>
              </a:rPr>
              <a:t>Phase 2 Readiness</a:t>
            </a:r>
          </a:p>
        </p:txBody>
      </p:sp>
      <p:grpSp>
        <p:nvGrpSpPr>
          <p:cNvPr id="23" name="Group 22">
            <a:extLst>
              <a:ext uri="{FF2B5EF4-FFF2-40B4-BE49-F238E27FC236}">
                <a16:creationId xmlns:a16="http://schemas.microsoft.com/office/drawing/2014/main" id="{A20AC9F4-1D50-ECC0-FF70-7BF479A97E91}"/>
              </a:ext>
            </a:extLst>
          </p:cNvPr>
          <p:cNvGrpSpPr/>
          <p:nvPr/>
        </p:nvGrpSpPr>
        <p:grpSpPr>
          <a:xfrm>
            <a:off x="411480" y="1828800"/>
            <a:ext cx="5478399" cy="876300"/>
            <a:chOff x="-3810000" y="1828800"/>
            <a:chExt cx="5478399" cy="876300"/>
          </a:xfrm>
        </p:grpSpPr>
        <p:sp>
          <p:nvSpPr>
            <p:cNvPr id="11" name="Flowchart: Connector 10">
              <a:extLst>
                <a:ext uri="{FF2B5EF4-FFF2-40B4-BE49-F238E27FC236}">
                  <a16:creationId xmlns:a16="http://schemas.microsoft.com/office/drawing/2014/main" id="{B4BD2B72-8E57-C056-B456-C0DD0C23464C}"/>
                </a:ext>
              </a:extLst>
            </p:cNvPr>
            <p:cNvSpPr/>
            <p:nvPr/>
          </p:nvSpPr>
          <p:spPr>
            <a:xfrm>
              <a:off x="-3810000" y="1828800"/>
              <a:ext cx="942975" cy="876300"/>
            </a:xfrm>
            <a:prstGeom prst="flowChartConnector">
              <a:avLst/>
            </a:prstGeom>
            <a:solidFill>
              <a:srgbClr val="0528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n>
                    <a:solidFill>
                      <a:schemeClr val="bg1"/>
                    </a:solidFill>
                  </a:ln>
                  <a:solidFill>
                    <a:srgbClr val="B49763"/>
                  </a:solidFill>
                </a:rPr>
                <a:t>1</a:t>
              </a:r>
              <a:endParaRPr lang="en-US" sz="2800" b="1">
                <a:ln>
                  <a:solidFill>
                    <a:schemeClr val="bg1"/>
                  </a:solidFill>
                </a:ln>
                <a:solidFill>
                  <a:srgbClr val="B49763"/>
                </a:solidFill>
              </a:endParaRPr>
            </a:p>
          </p:txBody>
        </p:sp>
        <p:sp>
          <p:nvSpPr>
            <p:cNvPr id="16" name="TextBox 15">
              <a:extLst>
                <a:ext uri="{FF2B5EF4-FFF2-40B4-BE49-F238E27FC236}">
                  <a16:creationId xmlns:a16="http://schemas.microsoft.com/office/drawing/2014/main" id="{AD61610A-36EB-7EB8-C427-9801CF5892C1}"/>
                </a:ext>
              </a:extLst>
            </p:cNvPr>
            <p:cNvSpPr txBox="1"/>
            <p:nvPr/>
          </p:nvSpPr>
          <p:spPr>
            <a:xfrm>
              <a:off x="-2703576" y="2057400"/>
              <a:ext cx="4371975" cy="461665"/>
            </a:xfrm>
            <a:prstGeom prst="rect">
              <a:avLst/>
            </a:prstGeom>
            <a:noFill/>
          </p:spPr>
          <p:txBody>
            <a:bodyPr wrap="square" rtlCol="0">
              <a:spAutoFit/>
            </a:bodyPr>
            <a:lstStyle/>
            <a:p>
              <a:r>
                <a:rPr lang="en-US" sz="2400">
                  <a:ln w="6350">
                    <a:solidFill>
                      <a:srgbClr val="B49763"/>
                    </a:solidFill>
                  </a:ln>
                  <a:solidFill>
                    <a:srgbClr val="052843"/>
                  </a:solidFill>
                </a:rPr>
                <a:t>Engine type and location</a:t>
              </a:r>
            </a:p>
          </p:txBody>
        </p:sp>
      </p:grpSp>
      <p:grpSp>
        <p:nvGrpSpPr>
          <p:cNvPr id="26" name="Group 25">
            <a:extLst>
              <a:ext uri="{FF2B5EF4-FFF2-40B4-BE49-F238E27FC236}">
                <a16:creationId xmlns:a16="http://schemas.microsoft.com/office/drawing/2014/main" id="{169499E4-894D-2F2C-A752-4C2959AAD3B8}"/>
              </a:ext>
            </a:extLst>
          </p:cNvPr>
          <p:cNvGrpSpPr/>
          <p:nvPr/>
        </p:nvGrpSpPr>
        <p:grpSpPr>
          <a:xfrm>
            <a:off x="411480" y="2971800"/>
            <a:ext cx="5571770" cy="876300"/>
            <a:chOff x="-4800600" y="2971800"/>
            <a:chExt cx="5571770" cy="876300"/>
          </a:xfrm>
        </p:grpSpPr>
        <p:sp>
          <p:nvSpPr>
            <p:cNvPr id="12" name="Flowchart: Connector 11">
              <a:extLst>
                <a:ext uri="{FF2B5EF4-FFF2-40B4-BE49-F238E27FC236}">
                  <a16:creationId xmlns:a16="http://schemas.microsoft.com/office/drawing/2014/main" id="{80B9B028-1FCB-9139-2CF6-67BD03CD66C9}"/>
                </a:ext>
              </a:extLst>
            </p:cNvPr>
            <p:cNvSpPr/>
            <p:nvPr/>
          </p:nvSpPr>
          <p:spPr>
            <a:xfrm>
              <a:off x="-4800600" y="2971800"/>
              <a:ext cx="942975" cy="876300"/>
            </a:xfrm>
            <a:prstGeom prst="flowChartConnector">
              <a:avLst/>
            </a:prstGeom>
            <a:solidFill>
              <a:srgbClr val="0528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n>
                    <a:solidFill>
                      <a:schemeClr val="bg1"/>
                    </a:solidFill>
                  </a:ln>
                  <a:solidFill>
                    <a:srgbClr val="B49763"/>
                  </a:solidFill>
                </a:rPr>
                <a:t>2</a:t>
              </a:r>
              <a:endParaRPr lang="en-US" b="1">
                <a:ln>
                  <a:solidFill>
                    <a:schemeClr val="bg1"/>
                  </a:solidFill>
                </a:ln>
                <a:solidFill>
                  <a:srgbClr val="B49763"/>
                </a:solidFill>
              </a:endParaRPr>
            </a:p>
          </p:txBody>
        </p:sp>
        <p:sp>
          <p:nvSpPr>
            <p:cNvPr id="19" name="TextBox 18">
              <a:extLst>
                <a:ext uri="{FF2B5EF4-FFF2-40B4-BE49-F238E27FC236}">
                  <a16:creationId xmlns:a16="http://schemas.microsoft.com/office/drawing/2014/main" id="{2125F9DD-BC02-FE82-B2F4-5A63B4866507}"/>
                </a:ext>
              </a:extLst>
            </p:cNvPr>
            <p:cNvSpPr txBox="1"/>
            <p:nvPr/>
          </p:nvSpPr>
          <p:spPr>
            <a:xfrm>
              <a:off x="-3600805" y="3198167"/>
              <a:ext cx="4371975" cy="461665"/>
            </a:xfrm>
            <a:prstGeom prst="rect">
              <a:avLst/>
            </a:prstGeom>
            <a:noFill/>
          </p:spPr>
          <p:txBody>
            <a:bodyPr wrap="square" rtlCol="0">
              <a:spAutoFit/>
            </a:bodyPr>
            <a:lstStyle/>
            <a:p>
              <a:r>
                <a:rPr lang="en-US" sz="2400">
                  <a:ln w="6350">
                    <a:solidFill>
                      <a:srgbClr val="B49763"/>
                    </a:solidFill>
                  </a:ln>
                  <a:solidFill>
                    <a:srgbClr val="052843"/>
                  </a:solidFill>
                </a:rPr>
                <a:t>Fuel cell </a:t>
              </a:r>
            </a:p>
          </p:txBody>
        </p:sp>
      </p:grpSp>
      <p:grpSp>
        <p:nvGrpSpPr>
          <p:cNvPr id="25" name="Group 24">
            <a:extLst>
              <a:ext uri="{FF2B5EF4-FFF2-40B4-BE49-F238E27FC236}">
                <a16:creationId xmlns:a16="http://schemas.microsoft.com/office/drawing/2014/main" id="{042D0480-BB87-C655-0E4E-AE22947E4CAB}"/>
              </a:ext>
            </a:extLst>
          </p:cNvPr>
          <p:cNvGrpSpPr/>
          <p:nvPr/>
        </p:nvGrpSpPr>
        <p:grpSpPr>
          <a:xfrm>
            <a:off x="411480" y="4114800"/>
            <a:ext cx="5567361" cy="876300"/>
            <a:chOff x="-5715000" y="4572000"/>
            <a:chExt cx="5567361" cy="876300"/>
          </a:xfrm>
        </p:grpSpPr>
        <p:sp>
          <p:nvSpPr>
            <p:cNvPr id="13" name="Flowchart: Connector 12">
              <a:extLst>
                <a:ext uri="{FF2B5EF4-FFF2-40B4-BE49-F238E27FC236}">
                  <a16:creationId xmlns:a16="http://schemas.microsoft.com/office/drawing/2014/main" id="{1531D50C-D129-E257-4C1F-D2E3C84C5129}"/>
                </a:ext>
              </a:extLst>
            </p:cNvPr>
            <p:cNvSpPr/>
            <p:nvPr/>
          </p:nvSpPr>
          <p:spPr>
            <a:xfrm>
              <a:off x="-5715000" y="4572000"/>
              <a:ext cx="942975" cy="876300"/>
            </a:xfrm>
            <a:prstGeom prst="flowChartConnector">
              <a:avLst/>
            </a:prstGeom>
            <a:solidFill>
              <a:srgbClr val="0528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n>
                    <a:solidFill>
                      <a:schemeClr val="bg1"/>
                    </a:solidFill>
                  </a:ln>
                  <a:solidFill>
                    <a:srgbClr val="B49763"/>
                  </a:solidFill>
                </a:rPr>
                <a:t>3</a:t>
              </a:r>
              <a:endParaRPr lang="en-US" b="1">
                <a:ln>
                  <a:solidFill>
                    <a:schemeClr val="bg1"/>
                  </a:solidFill>
                </a:ln>
                <a:solidFill>
                  <a:srgbClr val="B49763"/>
                </a:solidFill>
              </a:endParaRPr>
            </a:p>
          </p:txBody>
        </p:sp>
        <p:sp>
          <p:nvSpPr>
            <p:cNvPr id="20" name="TextBox 19">
              <a:extLst>
                <a:ext uri="{FF2B5EF4-FFF2-40B4-BE49-F238E27FC236}">
                  <a16:creationId xmlns:a16="http://schemas.microsoft.com/office/drawing/2014/main" id="{BD147EC2-84F1-98B5-6A79-8DAEED999951}"/>
                </a:ext>
              </a:extLst>
            </p:cNvPr>
            <p:cNvSpPr txBox="1"/>
            <p:nvPr/>
          </p:nvSpPr>
          <p:spPr>
            <a:xfrm>
              <a:off x="-4519614" y="4779317"/>
              <a:ext cx="4371975" cy="461665"/>
            </a:xfrm>
            <a:prstGeom prst="rect">
              <a:avLst/>
            </a:prstGeom>
            <a:noFill/>
          </p:spPr>
          <p:txBody>
            <a:bodyPr wrap="square" rtlCol="0">
              <a:spAutoFit/>
            </a:bodyPr>
            <a:lstStyle/>
            <a:p>
              <a:r>
                <a:rPr lang="en-US" sz="2400">
                  <a:ln w="6350">
                    <a:solidFill>
                      <a:srgbClr val="B49763"/>
                    </a:solidFill>
                  </a:ln>
                  <a:solidFill>
                    <a:srgbClr val="052843"/>
                  </a:solidFill>
                </a:rPr>
                <a:t>Battery</a:t>
              </a:r>
            </a:p>
          </p:txBody>
        </p:sp>
      </p:grpSp>
      <p:grpSp>
        <p:nvGrpSpPr>
          <p:cNvPr id="24" name="Group 23">
            <a:extLst>
              <a:ext uri="{FF2B5EF4-FFF2-40B4-BE49-F238E27FC236}">
                <a16:creationId xmlns:a16="http://schemas.microsoft.com/office/drawing/2014/main" id="{942646E1-63C9-3270-CCB1-00BD0E9F902C}"/>
              </a:ext>
            </a:extLst>
          </p:cNvPr>
          <p:cNvGrpSpPr/>
          <p:nvPr/>
        </p:nvGrpSpPr>
        <p:grpSpPr>
          <a:xfrm>
            <a:off x="411480" y="5257800"/>
            <a:ext cx="5571770" cy="876300"/>
            <a:chOff x="-6629400" y="5943600"/>
            <a:chExt cx="5571770" cy="876300"/>
          </a:xfrm>
        </p:grpSpPr>
        <p:sp>
          <p:nvSpPr>
            <p:cNvPr id="21" name="Flowchart: Connector 20">
              <a:extLst>
                <a:ext uri="{FF2B5EF4-FFF2-40B4-BE49-F238E27FC236}">
                  <a16:creationId xmlns:a16="http://schemas.microsoft.com/office/drawing/2014/main" id="{9C1AA317-1BE9-2AE9-6BF4-4ACA2975D3A2}"/>
                </a:ext>
              </a:extLst>
            </p:cNvPr>
            <p:cNvSpPr/>
            <p:nvPr/>
          </p:nvSpPr>
          <p:spPr>
            <a:xfrm>
              <a:off x="-6629400" y="5943600"/>
              <a:ext cx="942975" cy="876300"/>
            </a:xfrm>
            <a:prstGeom prst="flowChartConnector">
              <a:avLst/>
            </a:prstGeom>
            <a:solidFill>
              <a:srgbClr val="0528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ln>
                    <a:solidFill>
                      <a:schemeClr val="bg1"/>
                    </a:solidFill>
                  </a:ln>
                  <a:solidFill>
                    <a:srgbClr val="B49763"/>
                  </a:solidFill>
                </a:rPr>
                <a:t>4</a:t>
              </a:r>
              <a:endParaRPr lang="en-US" b="1">
                <a:ln>
                  <a:solidFill>
                    <a:schemeClr val="bg1"/>
                  </a:solidFill>
                </a:ln>
                <a:solidFill>
                  <a:srgbClr val="B49763"/>
                </a:solidFill>
              </a:endParaRPr>
            </a:p>
          </p:txBody>
        </p:sp>
        <p:sp>
          <p:nvSpPr>
            <p:cNvPr id="22" name="TextBox 21">
              <a:extLst>
                <a:ext uri="{FF2B5EF4-FFF2-40B4-BE49-F238E27FC236}">
                  <a16:creationId xmlns:a16="http://schemas.microsoft.com/office/drawing/2014/main" id="{FD1CC580-2AB7-B18A-A67B-BA8B7E6B8B88}"/>
                </a:ext>
              </a:extLst>
            </p:cNvPr>
            <p:cNvSpPr txBox="1"/>
            <p:nvPr/>
          </p:nvSpPr>
          <p:spPr>
            <a:xfrm>
              <a:off x="-5429605" y="6150917"/>
              <a:ext cx="4371975" cy="461665"/>
            </a:xfrm>
            <a:prstGeom prst="rect">
              <a:avLst/>
            </a:prstGeom>
            <a:noFill/>
          </p:spPr>
          <p:txBody>
            <a:bodyPr wrap="square" rtlCol="0">
              <a:spAutoFit/>
            </a:bodyPr>
            <a:lstStyle/>
            <a:p>
              <a:r>
                <a:rPr lang="en-US" sz="2400">
                  <a:ln w="6350">
                    <a:solidFill>
                      <a:srgbClr val="B49763"/>
                    </a:solidFill>
                  </a:ln>
                  <a:solidFill>
                    <a:srgbClr val="052843"/>
                  </a:solidFill>
                </a:rPr>
                <a:t>Differential placement</a:t>
              </a:r>
            </a:p>
          </p:txBody>
        </p:sp>
      </p:grpSp>
    </p:spTree>
    <p:extLst>
      <p:ext uri="{BB962C8B-B14F-4D97-AF65-F5344CB8AC3E}">
        <p14:creationId xmlns:p14="http://schemas.microsoft.com/office/powerpoint/2010/main" val="3513023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30DEE60E-0A70-AA50-6443-9B96052E3672}"/>
              </a:ext>
            </a:extLst>
          </p:cNvPr>
          <p:cNvSpPr/>
          <p:nvPr/>
        </p:nvSpPr>
        <p:spPr>
          <a:xfrm>
            <a:off x="5280660" y="830565"/>
            <a:ext cx="2247900" cy="485972"/>
          </a:xfrm>
          <a:prstGeom prst="rect">
            <a:avLst/>
          </a:prstGeom>
          <a:solidFill>
            <a:srgbClr val="0427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32E38EC-BD26-F4A1-F014-E296476C63E1}"/>
              </a:ext>
            </a:extLst>
          </p:cNvPr>
          <p:cNvCxnSpPr>
            <a:cxnSpLocks/>
          </p:cNvCxnSpPr>
          <p:nvPr/>
        </p:nvCxnSpPr>
        <p:spPr>
          <a:xfrm>
            <a:off x="1155700" y="3695700"/>
            <a:ext cx="11150600" cy="0"/>
          </a:xfrm>
          <a:prstGeom prst="line">
            <a:avLst/>
          </a:prstGeom>
          <a:ln w="22225">
            <a:solidFill>
              <a:srgbClr val="042743"/>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5BC29AFC-C34F-FDB2-5AB5-D8DE5A9A3FE6}"/>
              </a:ext>
            </a:extLst>
          </p:cNvPr>
          <p:cNvGrpSpPr/>
          <p:nvPr/>
        </p:nvGrpSpPr>
        <p:grpSpPr>
          <a:xfrm>
            <a:off x="843280" y="3383280"/>
            <a:ext cx="624840" cy="624840"/>
            <a:chOff x="1927860" y="2125980"/>
            <a:chExt cx="624840" cy="624840"/>
          </a:xfrm>
        </p:grpSpPr>
        <p:sp>
          <p:nvSpPr>
            <p:cNvPr id="12" name="Oval 11">
              <a:extLst>
                <a:ext uri="{FF2B5EF4-FFF2-40B4-BE49-F238E27FC236}">
                  <a16:creationId xmlns:a16="http://schemas.microsoft.com/office/drawing/2014/main" id="{F5FE2F7C-A806-B82C-6D1E-20E9DE03C75C}"/>
                </a:ext>
              </a:extLst>
            </p:cNvPr>
            <p:cNvSpPr/>
            <p:nvPr/>
          </p:nvSpPr>
          <p:spPr>
            <a:xfrm>
              <a:off x="1927860" y="2125980"/>
              <a:ext cx="624840" cy="624840"/>
            </a:xfrm>
            <a:prstGeom prst="ellipse">
              <a:avLst/>
            </a:prstGeom>
            <a:solidFill>
              <a:schemeClr val="bg1">
                <a:lumMod val="95000"/>
              </a:schemeClr>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38FABF-50CA-6CE0-2AEE-650E1AB11E37}"/>
                </a:ext>
              </a:extLst>
            </p:cNvPr>
            <p:cNvSpPr/>
            <p:nvPr/>
          </p:nvSpPr>
          <p:spPr>
            <a:xfrm>
              <a:off x="1995992" y="2194112"/>
              <a:ext cx="488576" cy="488576"/>
            </a:xfrm>
            <a:prstGeom prst="ellipse">
              <a:avLst/>
            </a:prstGeom>
            <a:solidFill>
              <a:srgbClr val="042743"/>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1911355-CF32-8685-1BF7-C1E98A58AAA5}"/>
                </a:ext>
              </a:extLst>
            </p:cNvPr>
            <p:cNvSpPr txBox="1"/>
            <p:nvPr/>
          </p:nvSpPr>
          <p:spPr>
            <a:xfrm>
              <a:off x="2095724" y="2253734"/>
              <a:ext cx="289112" cy="369332"/>
            </a:xfrm>
            <a:prstGeom prst="rect">
              <a:avLst/>
            </a:prstGeom>
            <a:noFill/>
          </p:spPr>
          <p:txBody>
            <a:bodyPr wrap="square" rtlCol="0">
              <a:spAutoFit/>
            </a:bodyPr>
            <a:lstStyle/>
            <a:p>
              <a:r>
                <a:rPr lang="en-US" b="1">
                  <a:solidFill>
                    <a:schemeClr val="bg1"/>
                  </a:solidFill>
                </a:rPr>
                <a:t>1</a:t>
              </a:r>
            </a:p>
          </p:txBody>
        </p:sp>
      </p:grpSp>
      <p:sp>
        <p:nvSpPr>
          <p:cNvPr id="16" name="TextBox 15">
            <a:extLst>
              <a:ext uri="{FF2B5EF4-FFF2-40B4-BE49-F238E27FC236}">
                <a16:creationId xmlns:a16="http://schemas.microsoft.com/office/drawing/2014/main" id="{1D5CC1D1-DEAE-B2F6-4FBB-664EF4C741C6}"/>
              </a:ext>
            </a:extLst>
          </p:cNvPr>
          <p:cNvSpPr txBox="1"/>
          <p:nvPr/>
        </p:nvSpPr>
        <p:spPr>
          <a:xfrm>
            <a:off x="225236" y="2729363"/>
            <a:ext cx="1860924" cy="646331"/>
          </a:xfrm>
          <a:prstGeom prst="rect">
            <a:avLst/>
          </a:prstGeom>
          <a:noFill/>
        </p:spPr>
        <p:txBody>
          <a:bodyPr wrap="square" rtlCol="0">
            <a:spAutoFit/>
          </a:bodyPr>
          <a:lstStyle/>
          <a:p>
            <a:pPr algn="ctr"/>
            <a:r>
              <a:rPr lang="en-US" b="1"/>
              <a:t>Frame Manufacturing</a:t>
            </a:r>
          </a:p>
        </p:txBody>
      </p:sp>
      <p:sp>
        <p:nvSpPr>
          <p:cNvPr id="17" name="TextBox 16">
            <a:extLst>
              <a:ext uri="{FF2B5EF4-FFF2-40B4-BE49-F238E27FC236}">
                <a16:creationId xmlns:a16="http://schemas.microsoft.com/office/drawing/2014/main" id="{054EF48E-810A-2CCB-73B3-B569FDB1A52A}"/>
              </a:ext>
            </a:extLst>
          </p:cNvPr>
          <p:cNvSpPr txBox="1"/>
          <p:nvPr/>
        </p:nvSpPr>
        <p:spPr>
          <a:xfrm>
            <a:off x="348875" y="2367619"/>
            <a:ext cx="1613647" cy="276999"/>
          </a:xfrm>
          <a:prstGeom prst="rect">
            <a:avLst/>
          </a:prstGeom>
          <a:noFill/>
        </p:spPr>
        <p:txBody>
          <a:bodyPr wrap="square" rtlCol="0">
            <a:spAutoFit/>
          </a:bodyPr>
          <a:lstStyle/>
          <a:p>
            <a:pPr algn="ctr"/>
            <a:r>
              <a:rPr lang="en-US" sz="1200"/>
              <a:t>1/15-2/20</a:t>
            </a:r>
          </a:p>
        </p:txBody>
      </p:sp>
      <p:grpSp>
        <p:nvGrpSpPr>
          <p:cNvPr id="18" name="Group 17">
            <a:extLst>
              <a:ext uri="{FF2B5EF4-FFF2-40B4-BE49-F238E27FC236}">
                <a16:creationId xmlns:a16="http://schemas.microsoft.com/office/drawing/2014/main" id="{722A6304-74E3-2009-76EF-A3317D6EF1F0}"/>
              </a:ext>
            </a:extLst>
          </p:cNvPr>
          <p:cNvGrpSpPr/>
          <p:nvPr/>
        </p:nvGrpSpPr>
        <p:grpSpPr>
          <a:xfrm>
            <a:off x="3995830" y="3383280"/>
            <a:ext cx="624840" cy="624840"/>
            <a:chOff x="1927860" y="2125980"/>
            <a:chExt cx="624840" cy="624840"/>
          </a:xfrm>
        </p:grpSpPr>
        <p:sp>
          <p:nvSpPr>
            <p:cNvPr id="19" name="Oval 18">
              <a:extLst>
                <a:ext uri="{FF2B5EF4-FFF2-40B4-BE49-F238E27FC236}">
                  <a16:creationId xmlns:a16="http://schemas.microsoft.com/office/drawing/2014/main" id="{D9BEED2E-19E1-C94D-0EC5-154B79CE9683}"/>
                </a:ext>
              </a:extLst>
            </p:cNvPr>
            <p:cNvSpPr/>
            <p:nvPr/>
          </p:nvSpPr>
          <p:spPr>
            <a:xfrm>
              <a:off x="1927860" y="2125980"/>
              <a:ext cx="624840" cy="624840"/>
            </a:xfrm>
            <a:prstGeom prst="ellipse">
              <a:avLst/>
            </a:prstGeom>
            <a:solidFill>
              <a:schemeClr val="bg1">
                <a:lumMod val="95000"/>
              </a:schemeClr>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45ECF4-27BD-A396-DC06-DBEE104990C0}"/>
                </a:ext>
              </a:extLst>
            </p:cNvPr>
            <p:cNvSpPr/>
            <p:nvPr/>
          </p:nvSpPr>
          <p:spPr>
            <a:xfrm>
              <a:off x="1995992" y="2194112"/>
              <a:ext cx="488576" cy="488576"/>
            </a:xfrm>
            <a:prstGeom prst="ellipse">
              <a:avLst/>
            </a:prstGeom>
            <a:solidFill>
              <a:srgbClr val="042743"/>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2E24CC1-3AA3-6868-3CF2-F971FBDCDAC8}"/>
                </a:ext>
              </a:extLst>
            </p:cNvPr>
            <p:cNvSpPr txBox="1"/>
            <p:nvPr/>
          </p:nvSpPr>
          <p:spPr>
            <a:xfrm>
              <a:off x="2095724" y="2253734"/>
              <a:ext cx="289112" cy="369332"/>
            </a:xfrm>
            <a:prstGeom prst="rect">
              <a:avLst/>
            </a:prstGeom>
            <a:noFill/>
          </p:spPr>
          <p:txBody>
            <a:bodyPr wrap="square" rtlCol="0">
              <a:spAutoFit/>
            </a:bodyPr>
            <a:lstStyle/>
            <a:p>
              <a:r>
                <a:rPr lang="en-US" b="1">
                  <a:solidFill>
                    <a:schemeClr val="bg1"/>
                  </a:solidFill>
                </a:rPr>
                <a:t>2</a:t>
              </a:r>
            </a:p>
          </p:txBody>
        </p:sp>
      </p:grpSp>
      <p:grpSp>
        <p:nvGrpSpPr>
          <p:cNvPr id="24" name="Group 23">
            <a:extLst>
              <a:ext uri="{FF2B5EF4-FFF2-40B4-BE49-F238E27FC236}">
                <a16:creationId xmlns:a16="http://schemas.microsoft.com/office/drawing/2014/main" id="{3368CB77-0B9E-A9AD-8037-DFEDEFDAF4D6}"/>
              </a:ext>
            </a:extLst>
          </p:cNvPr>
          <p:cNvGrpSpPr/>
          <p:nvPr/>
        </p:nvGrpSpPr>
        <p:grpSpPr>
          <a:xfrm>
            <a:off x="7147711" y="3383280"/>
            <a:ext cx="624840" cy="624840"/>
            <a:chOff x="1927860" y="2125980"/>
            <a:chExt cx="624840" cy="624840"/>
          </a:xfrm>
        </p:grpSpPr>
        <p:sp>
          <p:nvSpPr>
            <p:cNvPr id="25" name="Oval 24">
              <a:extLst>
                <a:ext uri="{FF2B5EF4-FFF2-40B4-BE49-F238E27FC236}">
                  <a16:creationId xmlns:a16="http://schemas.microsoft.com/office/drawing/2014/main" id="{6E528BB6-30E2-9A76-0FDD-8707EF0BA0A6}"/>
                </a:ext>
              </a:extLst>
            </p:cNvPr>
            <p:cNvSpPr/>
            <p:nvPr/>
          </p:nvSpPr>
          <p:spPr>
            <a:xfrm>
              <a:off x="1927860" y="2125980"/>
              <a:ext cx="624840" cy="624840"/>
            </a:xfrm>
            <a:prstGeom prst="ellipse">
              <a:avLst/>
            </a:prstGeom>
            <a:solidFill>
              <a:schemeClr val="bg1">
                <a:lumMod val="95000"/>
              </a:schemeClr>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991111B-A147-EC35-4765-E09CA2B9BEE2}"/>
                </a:ext>
              </a:extLst>
            </p:cNvPr>
            <p:cNvSpPr/>
            <p:nvPr/>
          </p:nvSpPr>
          <p:spPr>
            <a:xfrm>
              <a:off x="1995992" y="2194112"/>
              <a:ext cx="488576" cy="488576"/>
            </a:xfrm>
            <a:prstGeom prst="ellipse">
              <a:avLst/>
            </a:prstGeom>
            <a:solidFill>
              <a:srgbClr val="042743"/>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26AA79C-00E2-8F62-3E7E-E419BB11AE9E}"/>
                </a:ext>
              </a:extLst>
            </p:cNvPr>
            <p:cNvSpPr txBox="1"/>
            <p:nvPr/>
          </p:nvSpPr>
          <p:spPr>
            <a:xfrm>
              <a:off x="2095724" y="2253734"/>
              <a:ext cx="289112" cy="369332"/>
            </a:xfrm>
            <a:prstGeom prst="rect">
              <a:avLst/>
            </a:prstGeom>
            <a:noFill/>
          </p:spPr>
          <p:txBody>
            <a:bodyPr wrap="square" rtlCol="0">
              <a:spAutoFit/>
            </a:bodyPr>
            <a:lstStyle/>
            <a:p>
              <a:r>
                <a:rPr lang="en-US" b="1">
                  <a:solidFill>
                    <a:schemeClr val="bg1"/>
                  </a:solidFill>
                </a:rPr>
                <a:t>3</a:t>
              </a:r>
            </a:p>
          </p:txBody>
        </p:sp>
      </p:grpSp>
      <p:sp>
        <p:nvSpPr>
          <p:cNvPr id="28" name="TextBox 27">
            <a:extLst>
              <a:ext uri="{FF2B5EF4-FFF2-40B4-BE49-F238E27FC236}">
                <a16:creationId xmlns:a16="http://schemas.microsoft.com/office/drawing/2014/main" id="{D79C8C8D-C7C0-52CC-B7FF-1C8052B6D85F}"/>
              </a:ext>
            </a:extLst>
          </p:cNvPr>
          <p:cNvSpPr txBox="1"/>
          <p:nvPr/>
        </p:nvSpPr>
        <p:spPr>
          <a:xfrm>
            <a:off x="6529667" y="2668817"/>
            <a:ext cx="1860923" cy="646331"/>
          </a:xfrm>
          <a:prstGeom prst="rect">
            <a:avLst/>
          </a:prstGeom>
          <a:noFill/>
        </p:spPr>
        <p:txBody>
          <a:bodyPr wrap="square" rtlCol="0">
            <a:spAutoFit/>
          </a:bodyPr>
          <a:lstStyle/>
          <a:p>
            <a:pPr algn="ctr"/>
            <a:r>
              <a:rPr lang="en-US" b="1"/>
              <a:t>Steering Manufacturing</a:t>
            </a:r>
          </a:p>
        </p:txBody>
      </p:sp>
      <p:sp>
        <p:nvSpPr>
          <p:cNvPr id="29" name="TextBox 28">
            <a:extLst>
              <a:ext uri="{FF2B5EF4-FFF2-40B4-BE49-F238E27FC236}">
                <a16:creationId xmlns:a16="http://schemas.microsoft.com/office/drawing/2014/main" id="{A709D617-3075-7425-0B34-59A1FF1B555B}"/>
              </a:ext>
            </a:extLst>
          </p:cNvPr>
          <p:cNvSpPr txBox="1"/>
          <p:nvPr/>
        </p:nvSpPr>
        <p:spPr>
          <a:xfrm>
            <a:off x="6653306" y="2367619"/>
            <a:ext cx="1613647" cy="276999"/>
          </a:xfrm>
          <a:prstGeom prst="rect">
            <a:avLst/>
          </a:prstGeom>
          <a:noFill/>
        </p:spPr>
        <p:txBody>
          <a:bodyPr wrap="square" rtlCol="0">
            <a:spAutoFit/>
          </a:bodyPr>
          <a:lstStyle/>
          <a:p>
            <a:pPr algn="ctr"/>
            <a:r>
              <a:rPr lang="en-US" sz="1200"/>
              <a:t>1/19-1/25</a:t>
            </a:r>
          </a:p>
        </p:txBody>
      </p:sp>
      <p:grpSp>
        <p:nvGrpSpPr>
          <p:cNvPr id="30" name="Group 29">
            <a:extLst>
              <a:ext uri="{FF2B5EF4-FFF2-40B4-BE49-F238E27FC236}">
                <a16:creationId xmlns:a16="http://schemas.microsoft.com/office/drawing/2014/main" id="{4DD156E9-F49E-EF33-6FA0-DEC33D2E6CC0}"/>
              </a:ext>
            </a:extLst>
          </p:cNvPr>
          <p:cNvGrpSpPr/>
          <p:nvPr/>
        </p:nvGrpSpPr>
        <p:grpSpPr>
          <a:xfrm>
            <a:off x="10794331" y="3383280"/>
            <a:ext cx="624840" cy="624840"/>
            <a:chOff x="1927860" y="2125980"/>
            <a:chExt cx="624840" cy="624840"/>
          </a:xfrm>
        </p:grpSpPr>
        <p:sp>
          <p:nvSpPr>
            <p:cNvPr id="31" name="Oval 30">
              <a:extLst>
                <a:ext uri="{FF2B5EF4-FFF2-40B4-BE49-F238E27FC236}">
                  <a16:creationId xmlns:a16="http://schemas.microsoft.com/office/drawing/2014/main" id="{46D35FCE-D106-6183-F0A7-A9AF96E182C0}"/>
                </a:ext>
              </a:extLst>
            </p:cNvPr>
            <p:cNvSpPr/>
            <p:nvPr/>
          </p:nvSpPr>
          <p:spPr>
            <a:xfrm>
              <a:off x="1927860" y="2125980"/>
              <a:ext cx="624840" cy="624840"/>
            </a:xfrm>
            <a:prstGeom prst="ellipse">
              <a:avLst/>
            </a:prstGeom>
            <a:solidFill>
              <a:schemeClr val="bg1">
                <a:lumMod val="95000"/>
              </a:schemeClr>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F36A3C-FD7C-7569-D1AB-85F9623B82DE}"/>
                </a:ext>
              </a:extLst>
            </p:cNvPr>
            <p:cNvSpPr/>
            <p:nvPr/>
          </p:nvSpPr>
          <p:spPr>
            <a:xfrm>
              <a:off x="1995992" y="2194112"/>
              <a:ext cx="488576" cy="488576"/>
            </a:xfrm>
            <a:prstGeom prst="ellipse">
              <a:avLst/>
            </a:prstGeom>
            <a:solidFill>
              <a:srgbClr val="042743"/>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888683D-7274-D618-73CC-81B9671BD569}"/>
                </a:ext>
              </a:extLst>
            </p:cNvPr>
            <p:cNvSpPr txBox="1"/>
            <p:nvPr/>
          </p:nvSpPr>
          <p:spPr>
            <a:xfrm>
              <a:off x="2095724" y="2253734"/>
              <a:ext cx="289112" cy="369332"/>
            </a:xfrm>
            <a:prstGeom prst="rect">
              <a:avLst/>
            </a:prstGeom>
            <a:noFill/>
          </p:spPr>
          <p:txBody>
            <a:bodyPr wrap="square" rtlCol="0">
              <a:spAutoFit/>
            </a:bodyPr>
            <a:lstStyle/>
            <a:p>
              <a:r>
                <a:rPr lang="en-US" b="1">
                  <a:solidFill>
                    <a:schemeClr val="bg1"/>
                  </a:solidFill>
                </a:rPr>
                <a:t>4</a:t>
              </a:r>
            </a:p>
          </p:txBody>
        </p:sp>
      </p:grpSp>
      <p:sp>
        <p:nvSpPr>
          <p:cNvPr id="44" name="TextBox 43">
            <a:extLst>
              <a:ext uri="{FF2B5EF4-FFF2-40B4-BE49-F238E27FC236}">
                <a16:creationId xmlns:a16="http://schemas.microsoft.com/office/drawing/2014/main" id="{63ADF20B-76B4-4842-FBDA-B7CD3D7D99E9}"/>
              </a:ext>
            </a:extLst>
          </p:cNvPr>
          <p:cNvSpPr txBox="1"/>
          <p:nvPr/>
        </p:nvSpPr>
        <p:spPr>
          <a:xfrm>
            <a:off x="3335841" y="4054285"/>
            <a:ext cx="1944819" cy="646331"/>
          </a:xfrm>
          <a:prstGeom prst="rect">
            <a:avLst/>
          </a:prstGeom>
          <a:noFill/>
        </p:spPr>
        <p:txBody>
          <a:bodyPr wrap="square" rtlCol="0">
            <a:spAutoFit/>
          </a:bodyPr>
          <a:lstStyle/>
          <a:p>
            <a:pPr algn="ctr"/>
            <a:r>
              <a:rPr lang="en-US" b="1"/>
              <a:t>Suspension Manufacturing</a:t>
            </a:r>
          </a:p>
        </p:txBody>
      </p:sp>
      <p:sp>
        <p:nvSpPr>
          <p:cNvPr id="45" name="TextBox 44">
            <a:extLst>
              <a:ext uri="{FF2B5EF4-FFF2-40B4-BE49-F238E27FC236}">
                <a16:creationId xmlns:a16="http://schemas.microsoft.com/office/drawing/2014/main" id="{5EE9B344-04F8-0A07-3B31-F9519A1422DD}"/>
              </a:ext>
            </a:extLst>
          </p:cNvPr>
          <p:cNvSpPr txBox="1"/>
          <p:nvPr/>
        </p:nvSpPr>
        <p:spPr>
          <a:xfrm>
            <a:off x="3501427" y="4797435"/>
            <a:ext cx="1613647" cy="276999"/>
          </a:xfrm>
          <a:prstGeom prst="rect">
            <a:avLst/>
          </a:prstGeom>
          <a:noFill/>
        </p:spPr>
        <p:txBody>
          <a:bodyPr wrap="square" rtlCol="0">
            <a:spAutoFit/>
          </a:bodyPr>
          <a:lstStyle/>
          <a:p>
            <a:pPr algn="ctr"/>
            <a:r>
              <a:rPr lang="en-US" sz="1200"/>
              <a:t>1/15-2/20</a:t>
            </a:r>
          </a:p>
        </p:txBody>
      </p:sp>
      <p:sp>
        <p:nvSpPr>
          <p:cNvPr id="46" name="TextBox 45">
            <a:extLst>
              <a:ext uri="{FF2B5EF4-FFF2-40B4-BE49-F238E27FC236}">
                <a16:creationId xmlns:a16="http://schemas.microsoft.com/office/drawing/2014/main" id="{FBD436C4-EA78-5A0D-C355-4DC803041896}"/>
              </a:ext>
            </a:extLst>
          </p:cNvPr>
          <p:cNvSpPr txBox="1"/>
          <p:nvPr/>
        </p:nvSpPr>
        <p:spPr>
          <a:xfrm>
            <a:off x="10190592" y="4054284"/>
            <a:ext cx="1832314" cy="646331"/>
          </a:xfrm>
          <a:prstGeom prst="rect">
            <a:avLst/>
          </a:prstGeom>
          <a:noFill/>
        </p:spPr>
        <p:txBody>
          <a:bodyPr wrap="square" rtlCol="0">
            <a:spAutoFit/>
          </a:bodyPr>
          <a:lstStyle/>
          <a:p>
            <a:pPr algn="ctr"/>
            <a:r>
              <a:rPr lang="en-US" b="1"/>
              <a:t>Brakes Manufacturing</a:t>
            </a:r>
          </a:p>
        </p:txBody>
      </p:sp>
      <p:sp>
        <p:nvSpPr>
          <p:cNvPr id="47" name="TextBox 46">
            <a:extLst>
              <a:ext uri="{FF2B5EF4-FFF2-40B4-BE49-F238E27FC236}">
                <a16:creationId xmlns:a16="http://schemas.microsoft.com/office/drawing/2014/main" id="{BB0FABC1-82A6-8C60-48AF-EFAED69B2D48}"/>
              </a:ext>
            </a:extLst>
          </p:cNvPr>
          <p:cNvSpPr txBox="1"/>
          <p:nvPr/>
        </p:nvSpPr>
        <p:spPr>
          <a:xfrm>
            <a:off x="10299925" y="4803229"/>
            <a:ext cx="1613647" cy="276999"/>
          </a:xfrm>
          <a:prstGeom prst="rect">
            <a:avLst/>
          </a:prstGeom>
          <a:noFill/>
        </p:spPr>
        <p:txBody>
          <a:bodyPr wrap="square" rtlCol="0">
            <a:spAutoFit/>
          </a:bodyPr>
          <a:lstStyle/>
          <a:p>
            <a:pPr algn="ctr"/>
            <a:r>
              <a:rPr lang="en-US" sz="1200"/>
              <a:t>1/25-2/13</a:t>
            </a:r>
          </a:p>
        </p:txBody>
      </p:sp>
      <p:sp>
        <p:nvSpPr>
          <p:cNvPr id="48" name="TextBox 47">
            <a:extLst>
              <a:ext uri="{FF2B5EF4-FFF2-40B4-BE49-F238E27FC236}">
                <a16:creationId xmlns:a16="http://schemas.microsoft.com/office/drawing/2014/main" id="{BB156F3D-A7B0-F33C-F57C-9CA7B913DA96}"/>
              </a:ext>
            </a:extLst>
          </p:cNvPr>
          <p:cNvSpPr txBox="1"/>
          <p:nvPr/>
        </p:nvSpPr>
        <p:spPr>
          <a:xfrm>
            <a:off x="3673120" y="208541"/>
            <a:ext cx="5460588" cy="646331"/>
          </a:xfrm>
          <a:prstGeom prst="rect">
            <a:avLst/>
          </a:prstGeom>
          <a:noFill/>
        </p:spPr>
        <p:txBody>
          <a:bodyPr wrap="square" rtlCol="0">
            <a:spAutoFit/>
          </a:bodyPr>
          <a:lstStyle/>
          <a:p>
            <a:pPr algn="ctr"/>
            <a:r>
              <a:rPr lang="en-US" sz="3600" b="1"/>
              <a:t>GANTT CHART TIMELINE</a:t>
            </a:r>
          </a:p>
        </p:txBody>
      </p:sp>
      <p:sp>
        <p:nvSpPr>
          <p:cNvPr id="49" name="TextBox 48">
            <a:extLst>
              <a:ext uri="{FF2B5EF4-FFF2-40B4-BE49-F238E27FC236}">
                <a16:creationId xmlns:a16="http://schemas.microsoft.com/office/drawing/2014/main" id="{CE8811EE-97FA-8E68-B20B-88FDAA60C3D9}"/>
              </a:ext>
            </a:extLst>
          </p:cNvPr>
          <p:cNvSpPr txBox="1"/>
          <p:nvPr/>
        </p:nvSpPr>
        <p:spPr>
          <a:xfrm>
            <a:off x="4404920" y="830565"/>
            <a:ext cx="3996988" cy="461665"/>
          </a:xfrm>
          <a:prstGeom prst="rect">
            <a:avLst/>
          </a:prstGeom>
          <a:noFill/>
        </p:spPr>
        <p:txBody>
          <a:bodyPr wrap="square" rtlCol="0">
            <a:spAutoFit/>
          </a:bodyPr>
          <a:lstStyle/>
          <a:p>
            <a:pPr algn="ctr"/>
            <a:r>
              <a:rPr lang="en-US" sz="2400">
                <a:solidFill>
                  <a:schemeClr val="bg1"/>
                </a:solidFill>
              </a:rPr>
              <a:t>Spring semester</a:t>
            </a:r>
            <a:endParaRPr lang="en-US" sz="2000">
              <a:solidFill>
                <a:schemeClr val="bg1"/>
              </a:solidFill>
            </a:endParaRPr>
          </a:p>
        </p:txBody>
      </p:sp>
      <p:pic>
        <p:nvPicPr>
          <p:cNvPr id="53" name="Graphic 52" descr="Race Car outline">
            <a:extLst>
              <a:ext uri="{FF2B5EF4-FFF2-40B4-BE49-F238E27FC236}">
                <a16:creationId xmlns:a16="http://schemas.microsoft.com/office/drawing/2014/main" id="{EB1594B0-DDE9-F753-A98E-D57B3F9327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3636" y="4124654"/>
            <a:ext cx="4242364" cy="4242364"/>
          </a:xfrm>
          <a:prstGeom prst="rect">
            <a:avLst/>
          </a:prstGeom>
        </p:spPr>
      </p:pic>
    </p:spTree>
    <p:extLst>
      <p:ext uri="{BB962C8B-B14F-4D97-AF65-F5344CB8AC3E}">
        <p14:creationId xmlns:p14="http://schemas.microsoft.com/office/powerpoint/2010/main" val="187027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DADBD8C-A073-F438-A579-95C0E11A0396}"/>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882BAA1-2DDB-E79B-EA84-80CB3F98E486}"/>
              </a:ext>
            </a:extLst>
          </p:cNvPr>
          <p:cNvCxnSpPr>
            <a:cxnSpLocks/>
          </p:cNvCxnSpPr>
          <p:nvPr/>
        </p:nvCxnSpPr>
        <p:spPr>
          <a:xfrm>
            <a:off x="0" y="3695700"/>
            <a:ext cx="11150600" cy="0"/>
          </a:xfrm>
          <a:prstGeom prst="line">
            <a:avLst/>
          </a:prstGeom>
          <a:ln w="22225">
            <a:solidFill>
              <a:srgbClr val="042743"/>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4BE6BFB7-953D-9C49-DD8D-99B74DB7D371}"/>
              </a:ext>
            </a:extLst>
          </p:cNvPr>
          <p:cNvGrpSpPr/>
          <p:nvPr/>
        </p:nvGrpSpPr>
        <p:grpSpPr>
          <a:xfrm>
            <a:off x="843280" y="3383280"/>
            <a:ext cx="624840" cy="624840"/>
            <a:chOff x="1927860" y="2125980"/>
            <a:chExt cx="624840" cy="624840"/>
          </a:xfrm>
        </p:grpSpPr>
        <p:sp>
          <p:nvSpPr>
            <p:cNvPr id="12" name="Oval 11">
              <a:extLst>
                <a:ext uri="{FF2B5EF4-FFF2-40B4-BE49-F238E27FC236}">
                  <a16:creationId xmlns:a16="http://schemas.microsoft.com/office/drawing/2014/main" id="{BA94E59F-6A3B-C5A7-0F08-FAF691D7960F}"/>
                </a:ext>
              </a:extLst>
            </p:cNvPr>
            <p:cNvSpPr/>
            <p:nvPr/>
          </p:nvSpPr>
          <p:spPr>
            <a:xfrm>
              <a:off x="1927860" y="2125980"/>
              <a:ext cx="624840" cy="624840"/>
            </a:xfrm>
            <a:prstGeom prst="ellipse">
              <a:avLst/>
            </a:prstGeom>
            <a:solidFill>
              <a:schemeClr val="bg1">
                <a:lumMod val="95000"/>
              </a:schemeClr>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14531B-9C40-4032-02B6-C259F66267F6}"/>
                </a:ext>
              </a:extLst>
            </p:cNvPr>
            <p:cNvSpPr/>
            <p:nvPr/>
          </p:nvSpPr>
          <p:spPr>
            <a:xfrm>
              <a:off x="1995992" y="2194112"/>
              <a:ext cx="488576" cy="488576"/>
            </a:xfrm>
            <a:prstGeom prst="ellipse">
              <a:avLst/>
            </a:prstGeom>
            <a:solidFill>
              <a:srgbClr val="042743"/>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AB1292A-7458-10B7-13FF-638F7CADD002}"/>
                </a:ext>
              </a:extLst>
            </p:cNvPr>
            <p:cNvSpPr txBox="1"/>
            <p:nvPr/>
          </p:nvSpPr>
          <p:spPr>
            <a:xfrm>
              <a:off x="2095724" y="2253734"/>
              <a:ext cx="289112" cy="369332"/>
            </a:xfrm>
            <a:prstGeom prst="rect">
              <a:avLst/>
            </a:prstGeom>
            <a:noFill/>
          </p:spPr>
          <p:txBody>
            <a:bodyPr wrap="square" rtlCol="0">
              <a:spAutoFit/>
            </a:bodyPr>
            <a:lstStyle/>
            <a:p>
              <a:r>
                <a:rPr lang="en-US" b="1">
                  <a:solidFill>
                    <a:schemeClr val="bg1"/>
                  </a:solidFill>
                </a:rPr>
                <a:t>5</a:t>
              </a:r>
            </a:p>
          </p:txBody>
        </p:sp>
      </p:grpSp>
      <p:sp>
        <p:nvSpPr>
          <p:cNvPr id="16" name="TextBox 15">
            <a:extLst>
              <a:ext uri="{FF2B5EF4-FFF2-40B4-BE49-F238E27FC236}">
                <a16:creationId xmlns:a16="http://schemas.microsoft.com/office/drawing/2014/main" id="{CD51E8A0-2748-2A28-4A56-183D05799E49}"/>
              </a:ext>
            </a:extLst>
          </p:cNvPr>
          <p:cNvSpPr txBox="1"/>
          <p:nvPr/>
        </p:nvSpPr>
        <p:spPr>
          <a:xfrm>
            <a:off x="3377788" y="2729363"/>
            <a:ext cx="1860924" cy="646331"/>
          </a:xfrm>
          <a:prstGeom prst="rect">
            <a:avLst/>
          </a:prstGeom>
          <a:noFill/>
        </p:spPr>
        <p:txBody>
          <a:bodyPr wrap="square" rtlCol="0">
            <a:spAutoFit/>
          </a:bodyPr>
          <a:lstStyle/>
          <a:p>
            <a:pPr algn="ctr"/>
            <a:r>
              <a:rPr lang="en-US" b="1"/>
              <a:t>Shakedown </a:t>
            </a:r>
          </a:p>
          <a:p>
            <a:pPr algn="ctr"/>
            <a:r>
              <a:rPr lang="en-US" b="1"/>
              <a:t>Corrections</a:t>
            </a:r>
          </a:p>
        </p:txBody>
      </p:sp>
      <p:sp>
        <p:nvSpPr>
          <p:cNvPr id="17" name="TextBox 16">
            <a:extLst>
              <a:ext uri="{FF2B5EF4-FFF2-40B4-BE49-F238E27FC236}">
                <a16:creationId xmlns:a16="http://schemas.microsoft.com/office/drawing/2014/main" id="{2E550550-7C68-EFD1-5960-F45F6455FE62}"/>
              </a:ext>
            </a:extLst>
          </p:cNvPr>
          <p:cNvSpPr txBox="1"/>
          <p:nvPr/>
        </p:nvSpPr>
        <p:spPr>
          <a:xfrm>
            <a:off x="3501427" y="2367619"/>
            <a:ext cx="1613647" cy="276999"/>
          </a:xfrm>
          <a:prstGeom prst="rect">
            <a:avLst/>
          </a:prstGeom>
          <a:noFill/>
        </p:spPr>
        <p:txBody>
          <a:bodyPr wrap="square" rtlCol="0">
            <a:spAutoFit/>
          </a:bodyPr>
          <a:lstStyle/>
          <a:p>
            <a:pPr algn="ctr"/>
            <a:r>
              <a:rPr lang="en-US" sz="1200"/>
              <a:t>3/16-4/19</a:t>
            </a:r>
          </a:p>
        </p:txBody>
      </p:sp>
      <p:grpSp>
        <p:nvGrpSpPr>
          <p:cNvPr id="18" name="Group 17">
            <a:extLst>
              <a:ext uri="{FF2B5EF4-FFF2-40B4-BE49-F238E27FC236}">
                <a16:creationId xmlns:a16="http://schemas.microsoft.com/office/drawing/2014/main" id="{05A3DBE5-06BC-7258-A29C-A89F96C3D1EF}"/>
              </a:ext>
            </a:extLst>
          </p:cNvPr>
          <p:cNvGrpSpPr/>
          <p:nvPr/>
        </p:nvGrpSpPr>
        <p:grpSpPr>
          <a:xfrm>
            <a:off x="3995830" y="3383280"/>
            <a:ext cx="624840" cy="624840"/>
            <a:chOff x="1927860" y="2125980"/>
            <a:chExt cx="624840" cy="624840"/>
          </a:xfrm>
        </p:grpSpPr>
        <p:sp>
          <p:nvSpPr>
            <p:cNvPr id="19" name="Oval 18">
              <a:extLst>
                <a:ext uri="{FF2B5EF4-FFF2-40B4-BE49-F238E27FC236}">
                  <a16:creationId xmlns:a16="http://schemas.microsoft.com/office/drawing/2014/main" id="{C3616D8B-B7B7-C3E9-F45A-EF0529130E71}"/>
                </a:ext>
              </a:extLst>
            </p:cNvPr>
            <p:cNvSpPr/>
            <p:nvPr/>
          </p:nvSpPr>
          <p:spPr>
            <a:xfrm>
              <a:off x="1927860" y="2125980"/>
              <a:ext cx="624840" cy="624840"/>
            </a:xfrm>
            <a:prstGeom prst="ellipse">
              <a:avLst/>
            </a:prstGeom>
            <a:solidFill>
              <a:schemeClr val="bg1">
                <a:lumMod val="95000"/>
              </a:schemeClr>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F2C7E27-5C94-3CBB-6A74-E7FA8EC92DA6}"/>
                </a:ext>
              </a:extLst>
            </p:cNvPr>
            <p:cNvSpPr/>
            <p:nvPr/>
          </p:nvSpPr>
          <p:spPr>
            <a:xfrm>
              <a:off x="1995992" y="2194112"/>
              <a:ext cx="488576" cy="488576"/>
            </a:xfrm>
            <a:prstGeom prst="ellipse">
              <a:avLst/>
            </a:prstGeom>
            <a:solidFill>
              <a:srgbClr val="042743"/>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6E94416-70A4-8258-A727-672A527A69C4}"/>
                </a:ext>
              </a:extLst>
            </p:cNvPr>
            <p:cNvSpPr txBox="1"/>
            <p:nvPr/>
          </p:nvSpPr>
          <p:spPr>
            <a:xfrm>
              <a:off x="2095724" y="2253734"/>
              <a:ext cx="289112" cy="369332"/>
            </a:xfrm>
            <a:prstGeom prst="rect">
              <a:avLst/>
            </a:prstGeom>
            <a:noFill/>
          </p:spPr>
          <p:txBody>
            <a:bodyPr wrap="square" rtlCol="0">
              <a:spAutoFit/>
            </a:bodyPr>
            <a:lstStyle/>
            <a:p>
              <a:r>
                <a:rPr lang="en-US" b="1">
                  <a:solidFill>
                    <a:schemeClr val="bg1"/>
                  </a:solidFill>
                </a:rPr>
                <a:t>6</a:t>
              </a:r>
            </a:p>
          </p:txBody>
        </p:sp>
      </p:grpSp>
      <p:grpSp>
        <p:nvGrpSpPr>
          <p:cNvPr id="24" name="Group 23">
            <a:extLst>
              <a:ext uri="{FF2B5EF4-FFF2-40B4-BE49-F238E27FC236}">
                <a16:creationId xmlns:a16="http://schemas.microsoft.com/office/drawing/2014/main" id="{5C062D0C-364E-C854-28FC-A1AB3D44411B}"/>
              </a:ext>
            </a:extLst>
          </p:cNvPr>
          <p:cNvGrpSpPr/>
          <p:nvPr/>
        </p:nvGrpSpPr>
        <p:grpSpPr>
          <a:xfrm>
            <a:off x="7147711" y="3383280"/>
            <a:ext cx="624840" cy="624840"/>
            <a:chOff x="1927860" y="2125980"/>
            <a:chExt cx="624840" cy="624840"/>
          </a:xfrm>
        </p:grpSpPr>
        <p:sp>
          <p:nvSpPr>
            <p:cNvPr id="25" name="Oval 24">
              <a:extLst>
                <a:ext uri="{FF2B5EF4-FFF2-40B4-BE49-F238E27FC236}">
                  <a16:creationId xmlns:a16="http://schemas.microsoft.com/office/drawing/2014/main" id="{F38FDC8F-0DF5-A212-CEE3-709518E11784}"/>
                </a:ext>
              </a:extLst>
            </p:cNvPr>
            <p:cNvSpPr/>
            <p:nvPr/>
          </p:nvSpPr>
          <p:spPr>
            <a:xfrm>
              <a:off x="1927860" y="2125980"/>
              <a:ext cx="624840" cy="624840"/>
            </a:xfrm>
            <a:prstGeom prst="ellipse">
              <a:avLst/>
            </a:prstGeom>
            <a:solidFill>
              <a:schemeClr val="bg1">
                <a:lumMod val="95000"/>
              </a:schemeClr>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49730C-7CB7-5B54-6792-37F2578B38C2}"/>
                </a:ext>
              </a:extLst>
            </p:cNvPr>
            <p:cNvSpPr/>
            <p:nvPr/>
          </p:nvSpPr>
          <p:spPr>
            <a:xfrm>
              <a:off x="1995992" y="2194112"/>
              <a:ext cx="488576" cy="488576"/>
            </a:xfrm>
            <a:prstGeom prst="ellipse">
              <a:avLst/>
            </a:prstGeom>
            <a:solidFill>
              <a:srgbClr val="042743"/>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B9B6E95-CDD5-3468-DC53-5014E6AC440C}"/>
                </a:ext>
              </a:extLst>
            </p:cNvPr>
            <p:cNvSpPr txBox="1"/>
            <p:nvPr/>
          </p:nvSpPr>
          <p:spPr>
            <a:xfrm>
              <a:off x="2095724" y="2253734"/>
              <a:ext cx="289112" cy="369332"/>
            </a:xfrm>
            <a:prstGeom prst="rect">
              <a:avLst/>
            </a:prstGeom>
            <a:noFill/>
          </p:spPr>
          <p:txBody>
            <a:bodyPr wrap="square" rtlCol="0">
              <a:spAutoFit/>
            </a:bodyPr>
            <a:lstStyle/>
            <a:p>
              <a:r>
                <a:rPr lang="en-US" b="1">
                  <a:solidFill>
                    <a:schemeClr val="bg1"/>
                  </a:solidFill>
                </a:rPr>
                <a:t>7</a:t>
              </a:r>
            </a:p>
          </p:txBody>
        </p:sp>
      </p:grpSp>
      <p:sp>
        <p:nvSpPr>
          <p:cNvPr id="28" name="TextBox 27">
            <a:extLst>
              <a:ext uri="{FF2B5EF4-FFF2-40B4-BE49-F238E27FC236}">
                <a16:creationId xmlns:a16="http://schemas.microsoft.com/office/drawing/2014/main" id="{3D5CC248-4E57-D1DD-5E06-C3A840073C2B}"/>
              </a:ext>
            </a:extLst>
          </p:cNvPr>
          <p:cNvSpPr txBox="1"/>
          <p:nvPr/>
        </p:nvSpPr>
        <p:spPr>
          <a:xfrm>
            <a:off x="10149167" y="2668817"/>
            <a:ext cx="1860923" cy="646331"/>
          </a:xfrm>
          <a:prstGeom prst="rect">
            <a:avLst/>
          </a:prstGeom>
          <a:noFill/>
        </p:spPr>
        <p:txBody>
          <a:bodyPr wrap="square" rtlCol="0">
            <a:spAutoFit/>
          </a:bodyPr>
          <a:lstStyle/>
          <a:p>
            <a:pPr algn="ctr"/>
            <a:r>
              <a:rPr lang="en-US" b="1"/>
              <a:t>Senior Design Expo</a:t>
            </a:r>
          </a:p>
        </p:txBody>
      </p:sp>
      <p:sp>
        <p:nvSpPr>
          <p:cNvPr id="29" name="TextBox 28">
            <a:extLst>
              <a:ext uri="{FF2B5EF4-FFF2-40B4-BE49-F238E27FC236}">
                <a16:creationId xmlns:a16="http://schemas.microsoft.com/office/drawing/2014/main" id="{6FA01524-5EAA-A03D-CCF2-B4041D1DAE09}"/>
              </a:ext>
            </a:extLst>
          </p:cNvPr>
          <p:cNvSpPr txBox="1"/>
          <p:nvPr/>
        </p:nvSpPr>
        <p:spPr>
          <a:xfrm>
            <a:off x="10272806" y="2367619"/>
            <a:ext cx="1613647" cy="276999"/>
          </a:xfrm>
          <a:prstGeom prst="rect">
            <a:avLst/>
          </a:prstGeom>
          <a:noFill/>
        </p:spPr>
        <p:txBody>
          <a:bodyPr wrap="square" rtlCol="0">
            <a:spAutoFit/>
          </a:bodyPr>
          <a:lstStyle/>
          <a:p>
            <a:pPr algn="ctr"/>
            <a:r>
              <a:rPr lang="en-US" sz="1200"/>
              <a:t>4/24</a:t>
            </a:r>
          </a:p>
        </p:txBody>
      </p:sp>
      <p:grpSp>
        <p:nvGrpSpPr>
          <p:cNvPr id="30" name="Group 29">
            <a:extLst>
              <a:ext uri="{FF2B5EF4-FFF2-40B4-BE49-F238E27FC236}">
                <a16:creationId xmlns:a16="http://schemas.microsoft.com/office/drawing/2014/main" id="{6BB345C3-D5AF-A33E-3BD3-F1E6C06FA52D}"/>
              </a:ext>
            </a:extLst>
          </p:cNvPr>
          <p:cNvGrpSpPr/>
          <p:nvPr/>
        </p:nvGrpSpPr>
        <p:grpSpPr>
          <a:xfrm>
            <a:off x="10794331" y="3383280"/>
            <a:ext cx="624840" cy="624840"/>
            <a:chOff x="1927860" y="2125980"/>
            <a:chExt cx="624840" cy="624840"/>
          </a:xfrm>
        </p:grpSpPr>
        <p:sp>
          <p:nvSpPr>
            <p:cNvPr id="31" name="Oval 30">
              <a:extLst>
                <a:ext uri="{FF2B5EF4-FFF2-40B4-BE49-F238E27FC236}">
                  <a16:creationId xmlns:a16="http://schemas.microsoft.com/office/drawing/2014/main" id="{FCAAC60E-E4C3-7504-26DC-C3D82B4B9C9C}"/>
                </a:ext>
              </a:extLst>
            </p:cNvPr>
            <p:cNvSpPr/>
            <p:nvPr/>
          </p:nvSpPr>
          <p:spPr>
            <a:xfrm>
              <a:off x="1927860" y="2125980"/>
              <a:ext cx="624840" cy="624840"/>
            </a:xfrm>
            <a:prstGeom prst="ellipse">
              <a:avLst/>
            </a:prstGeom>
            <a:solidFill>
              <a:schemeClr val="bg1">
                <a:lumMod val="95000"/>
              </a:schemeClr>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9701E49-2F46-A59A-7E4A-028D232AA3DE}"/>
                </a:ext>
              </a:extLst>
            </p:cNvPr>
            <p:cNvSpPr/>
            <p:nvPr/>
          </p:nvSpPr>
          <p:spPr>
            <a:xfrm>
              <a:off x="1995992" y="2194112"/>
              <a:ext cx="488576" cy="488576"/>
            </a:xfrm>
            <a:prstGeom prst="ellipse">
              <a:avLst/>
            </a:prstGeom>
            <a:solidFill>
              <a:srgbClr val="042743"/>
            </a:solidFill>
            <a:ln w="22225">
              <a:solidFill>
                <a:srgbClr val="0427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E745CC6-1E35-81F5-2CC8-0B8CF2772CD5}"/>
                </a:ext>
              </a:extLst>
            </p:cNvPr>
            <p:cNvSpPr txBox="1"/>
            <p:nvPr/>
          </p:nvSpPr>
          <p:spPr>
            <a:xfrm>
              <a:off x="2095724" y="2253734"/>
              <a:ext cx="289112" cy="369332"/>
            </a:xfrm>
            <a:prstGeom prst="rect">
              <a:avLst/>
            </a:prstGeom>
            <a:noFill/>
          </p:spPr>
          <p:txBody>
            <a:bodyPr wrap="square" rtlCol="0">
              <a:spAutoFit/>
            </a:bodyPr>
            <a:lstStyle/>
            <a:p>
              <a:r>
                <a:rPr lang="en-US" b="1">
                  <a:solidFill>
                    <a:schemeClr val="bg1"/>
                  </a:solidFill>
                </a:rPr>
                <a:t>8</a:t>
              </a:r>
            </a:p>
          </p:txBody>
        </p:sp>
      </p:grpSp>
      <p:sp>
        <p:nvSpPr>
          <p:cNvPr id="44" name="TextBox 43">
            <a:extLst>
              <a:ext uri="{FF2B5EF4-FFF2-40B4-BE49-F238E27FC236}">
                <a16:creationId xmlns:a16="http://schemas.microsoft.com/office/drawing/2014/main" id="{CADFF3EB-FF9A-D199-F52D-C2433040F3C3}"/>
              </a:ext>
            </a:extLst>
          </p:cNvPr>
          <p:cNvSpPr txBox="1"/>
          <p:nvPr/>
        </p:nvSpPr>
        <p:spPr>
          <a:xfrm>
            <a:off x="183289" y="4061456"/>
            <a:ext cx="1944819" cy="646331"/>
          </a:xfrm>
          <a:prstGeom prst="rect">
            <a:avLst/>
          </a:prstGeom>
          <a:noFill/>
        </p:spPr>
        <p:txBody>
          <a:bodyPr wrap="square" rtlCol="0">
            <a:spAutoFit/>
          </a:bodyPr>
          <a:lstStyle/>
          <a:p>
            <a:pPr algn="ctr"/>
            <a:r>
              <a:rPr lang="en-US" b="1"/>
              <a:t>Preliminary </a:t>
            </a:r>
          </a:p>
          <a:p>
            <a:pPr algn="ctr"/>
            <a:r>
              <a:rPr lang="en-US" b="1"/>
              <a:t>Shake-down</a:t>
            </a:r>
          </a:p>
        </p:txBody>
      </p:sp>
      <p:sp>
        <p:nvSpPr>
          <p:cNvPr id="45" name="TextBox 44">
            <a:extLst>
              <a:ext uri="{FF2B5EF4-FFF2-40B4-BE49-F238E27FC236}">
                <a16:creationId xmlns:a16="http://schemas.microsoft.com/office/drawing/2014/main" id="{9F387ED3-0A6A-2542-1939-D1AAC986AE96}"/>
              </a:ext>
            </a:extLst>
          </p:cNvPr>
          <p:cNvSpPr txBox="1"/>
          <p:nvPr/>
        </p:nvSpPr>
        <p:spPr>
          <a:xfrm>
            <a:off x="348874" y="4803229"/>
            <a:ext cx="1613647" cy="276999"/>
          </a:xfrm>
          <a:prstGeom prst="rect">
            <a:avLst/>
          </a:prstGeom>
          <a:noFill/>
        </p:spPr>
        <p:txBody>
          <a:bodyPr wrap="square" rtlCol="0">
            <a:spAutoFit/>
          </a:bodyPr>
          <a:lstStyle/>
          <a:p>
            <a:pPr algn="ctr"/>
            <a:r>
              <a:rPr lang="en-US" sz="1200"/>
              <a:t>3-15</a:t>
            </a:r>
          </a:p>
        </p:txBody>
      </p:sp>
      <p:sp>
        <p:nvSpPr>
          <p:cNvPr id="46" name="TextBox 45">
            <a:extLst>
              <a:ext uri="{FF2B5EF4-FFF2-40B4-BE49-F238E27FC236}">
                <a16:creationId xmlns:a16="http://schemas.microsoft.com/office/drawing/2014/main" id="{53E7AA23-488B-84B2-73C1-4D681E755F2F}"/>
              </a:ext>
            </a:extLst>
          </p:cNvPr>
          <p:cNvSpPr txBox="1"/>
          <p:nvPr/>
        </p:nvSpPr>
        <p:spPr>
          <a:xfrm>
            <a:off x="6529667" y="4054284"/>
            <a:ext cx="1832314" cy="369332"/>
          </a:xfrm>
          <a:prstGeom prst="rect">
            <a:avLst/>
          </a:prstGeom>
          <a:noFill/>
        </p:spPr>
        <p:txBody>
          <a:bodyPr wrap="square" rtlCol="0">
            <a:spAutoFit/>
          </a:bodyPr>
          <a:lstStyle/>
          <a:p>
            <a:pPr algn="ctr"/>
            <a:r>
              <a:rPr lang="en-US" b="1"/>
              <a:t>Final testing</a:t>
            </a:r>
          </a:p>
        </p:txBody>
      </p:sp>
      <p:sp>
        <p:nvSpPr>
          <p:cNvPr id="2" name="TextBox 1">
            <a:extLst>
              <a:ext uri="{FF2B5EF4-FFF2-40B4-BE49-F238E27FC236}">
                <a16:creationId xmlns:a16="http://schemas.microsoft.com/office/drawing/2014/main" id="{1AAEB979-D096-3E9E-D74B-197EB9691C0A}"/>
              </a:ext>
            </a:extLst>
          </p:cNvPr>
          <p:cNvSpPr txBox="1"/>
          <p:nvPr/>
        </p:nvSpPr>
        <p:spPr>
          <a:xfrm>
            <a:off x="6653307" y="4707787"/>
            <a:ext cx="1613647" cy="276999"/>
          </a:xfrm>
          <a:prstGeom prst="rect">
            <a:avLst/>
          </a:prstGeom>
          <a:noFill/>
        </p:spPr>
        <p:txBody>
          <a:bodyPr wrap="square" rtlCol="0">
            <a:spAutoFit/>
          </a:bodyPr>
          <a:lstStyle/>
          <a:p>
            <a:pPr algn="ctr"/>
            <a:r>
              <a:rPr lang="en-US" sz="1200"/>
              <a:t>4/19</a:t>
            </a:r>
          </a:p>
        </p:txBody>
      </p:sp>
      <p:pic>
        <p:nvPicPr>
          <p:cNvPr id="7" name="Graphic 6" descr="Lightning bolt with solid fill">
            <a:extLst>
              <a:ext uri="{FF2B5EF4-FFF2-40B4-BE49-F238E27FC236}">
                <a16:creationId xmlns:a16="http://schemas.microsoft.com/office/drawing/2014/main" id="{3B8E85F7-B1BA-A5EF-BF1C-F57316A726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77001">
            <a:off x="5562" y="-93282"/>
            <a:ext cx="3093720" cy="3093720"/>
          </a:xfrm>
          <a:prstGeom prst="rect">
            <a:avLst/>
          </a:prstGeom>
        </p:spPr>
      </p:pic>
      <p:pic>
        <p:nvPicPr>
          <p:cNvPr id="9" name="Graphic 8" descr="Race Flag with solid fill">
            <a:extLst>
              <a:ext uri="{FF2B5EF4-FFF2-40B4-BE49-F238E27FC236}">
                <a16:creationId xmlns:a16="http://schemas.microsoft.com/office/drawing/2014/main" id="{86CEDE16-BBF5-3338-6758-4F1F2952C7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954" y="3954774"/>
            <a:ext cx="3575770" cy="3575770"/>
          </a:xfrm>
          <a:prstGeom prst="rect">
            <a:avLst/>
          </a:prstGeom>
        </p:spPr>
      </p:pic>
    </p:spTree>
    <p:extLst>
      <p:ext uri="{BB962C8B-B14F-4D97-AF65-F5344CB8AC3E}">
        <p14:creationId xmlns:p14="http://schemas.microsoft.com/office/powerpoint/2010/main" val="6370850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42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07267BF-FA86-ACC2-3EDF-E6F9E3AA35EB}"/>
              </a:ext>
            </a:extLst>
          </p:cNvPr>
          <p:cNvPicPr>
            <a:picLocks noChangeAspect="1"/>
          </p:cNvPicPr>
          <p:nvPr/>
        </p:nvPicPr>
        <p:blipFill>
          <a:blip r:embed="rId2"/>
          <a:stretch>
            <a:fillRect/>
          </a:stretch>
        </p:blipFill>
        <p:spPr>
          <a:xfrm>
            <a:off x="6421035" y="1441816"/>
            <a:ext cx="5129784" cy="3974368"/>
          </a:xfrm>
          <a:prstGeom prst="rect">
            <a:avLst/>
          </a:prstGeom>
        </p:spPr>
      </p:pic>
      <p:sp>
        <p:nvSpPr>
          <p:cNvPr id="30" name="Rectangle 29">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print of a vehicle&#10;&#10;AI-generated content may be incorrect.">
            <a:extLst>
              <a:ext uri="{FF2B5EF4-FFF2-40B4-BE49-F238E27FC236}">
                <a16:creationId xmlns:a16="http://schemas.microsoft.com/office/drawing/2014/main" id="{B0269986-809F-66A0-DCD4-692149E82A1E}"/>
              </a:ext>
            </a:extLst>
          </p:cNvPr>
          <p:cNvPicPr>
            <a:picLocks noChangeAspect="1"/>
          </p:cNvPicPr>
          <p:nvPr/>
        </p:nvPicPr>
        <p:blipFill>
          <a:blip r:embed="rId3"/>
          <a:srcRect l="9262" t="8361" r="28790" b="8031"/>
          <a:stretch>
            <a:fillRect/>
          </a:stretch>
        </p:blipFill>
        <p:spPr>
          <a:xfrm>
            <a:off x="641180" y="1576991"/>
            <a:ext cx="5129784" cy="3704018"/>
          </a:xfrm>
          <a:prstGeom prst="rect">
            <a:avLst/>
          </a:prstGeom>
        </p:spPr>
      </p:pic>
    </p:spTree>
    <p:extLst>
      <p:ext uri="{BB962C8B-B14F-4D97-AF65-F5344CB8AC3E}">
        <p14:creationId xmlns:p14="http://schemas.microsoft.com/office/powerpoint/2010/main" val="46416508"/>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DE402B-DE73-723F-C64E-C1EC6AF4E144}"/>
            </a:ext>
          </a:extLst>
        </p:cNvPr>
        <p:cNvGrpSpPr/>
        <p:nvPr/>
      </p:nvGrpSpPr>
      <p:grpSpPr>
        <a:xfrm>
          <a:off x="0" y="0"/>
          <a:ext cx="0" cy="0"/>
          <a:chOff x="0" y="0"/>
          <a:chExt cx="0" cy="0"/>
        </a:xfrm>
      </p:grpSpPr>
      <p:grpSp>
        <p:nvGrpSpPr>
          <p:cNvPr id="5" name="4">
            <a:extLst>
              <a:ext uri="{FF2B5EF4-FFF2-40B4-BE49-F238E27FC236}">
                <a16:creationId xmlns:a16="http://schemas.microsoft.com/office/drawing/2014/main" id="{FBEE3A16-6D35-CC5A-AC8E-5324E95CDB91}"/>
              </a:ext>
            </a:extLst>
          </p:cNvPr>
          <p:cNvGrpSpPr/>
          <p:nvPr/>
        </p:nvGrpSpPr>
        <p:grpSpPr>
          <a:xfrm rot="15192542">
            <a:off x="3265716" y="8357830"/>
            <a:ext cx="5675088" cy="5486400"/>
            <a:chOff x="3338286" y="4114800"/>
            <a:chExt cx="5675088" cy="5486400"/>
          </a:xfrm>
        </p:grpSpPr>
        <p:sp>
          <p:nvSpPr>
            <p:cNvPr id="9" name="Partial Circle 8">
              <a:extLst>
                <a:ext uri="{FF2B5EF4-FFF2-40B4-BE49-F238E27FC236}">
                  <a16:creationId xmlns:a16="http://schemas.microsoft.com/office/drawing/2014/main" id="{9D49A029-2EA5-4EEE-1160-51E264488DAA}"/>
                </a:ext>
              </a:extLst>
            </p:cNvPr>
            <p:cNvSpPr/>
            <p:nvPr/>
          </p:nvSpPr>
          <p:spPr>
            <a:xfrm>
              <a:off x="3338286" y="4114800"/>
              <a:ext cx="5486400" cy="5486400"/>
            </a:xfrm>
            <a:prstGeom prst="pie">
              <a:avLst>
                <a:gd name="adj1" fmla="val 19940183"/>
                <a:gd name="adj2" fmla="val 40727"/>
              </a:avLst>
            </a:prstGeom>
            <a:gradFill>
              <a:gsLst>
                <a:gs pos="66000">
                  <a:srgbClr val="746140"/>
                </a:gs>
                <a:gs pos="44000">
                  <a:srgbClr val="3F3523"/>
                </a:gs>
                <a:gs pos="100000">
                  <a:srgbClr val="B49763"/>
                </a:gs>
                <a:gs pos="0">
                  <a:schemeClr val="tx1"/>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C5C8221-E051-EAA4-F0B0-07428C9E4D36}"/>
                </a:ext>
              </a:extLst>
            </p:cNvPr>
            <p:cNvSpPr txBox="1"/>
            <p:nvPr/>
          </p:nvSpPr>
          <p:spPr>
            <a:xfrm>
              <a:off x="7112003" y="5950856"/>
              <a:ext cx="1901371" cy="1015663"/>
            </a:xfrm>
            <a:prstGeom prst="rect">
              <a:avLst/>
            </a:prstGeom>
            <a:noFill/>
          </p:spPr>
          <p:txBody>
            <a:bodyPr wrap="square" rtlCol="0" anchor="ctr">
              <a:spAutoFit/>
            </a:bodyPr>
            <a:lstStyle/>
            <a:p>
              <a:pPr algn="ctr"/>
              <a:r>
                <a:rPr lang="en-US" sz="6000" b="1">
                  <a:solidFill>
                    <a:schemeClr val="bg1"/>
                  </a:solidFill>
                  <a:latin typeface="Bahnschrift" panose="020B0502040204020203" pitchFamily="34" charset="0"/>
                </a:rPr>
                <a:t>04</a:t>
              </a:r>
            </a:p>
          </p:txBody>
        </p:sp>
      </p:grpSp>
      <p:grpSp>
        <p:nvGrpSpPr>
          <p:cNvPr id="19" name="3">
            <a:extLst>
              <a:ext uri="{FF2B5EF4-FFF2-40B4-BE49-F238E27FC236}">
                <a16:creationId xmlns:a16="http://schemas.microsoft.com/office/drawing/2014/main" id="{DCB72FE7-BDBF-D09A-0C29-D34CD775D20A}"/>
              </a:ext>
            </a:extLst>
          </p:cNvPr>
          <p:cNvGrpSpPr/>
          <p:nvPr/>
        </p:nvGrpSpPr>
        <p:grpSpPr>
          <a:xfrm rot="16839783">
            <a:off x="2852058" y="7929658"/>
            <a:ext cx="6400800" cy="6400800"/>
            <a:chOff x="2852058" y="3686628"/>
            <a:chExt cx="6400800" cy="6400800"/>
          </a:xfrm>
        </p:grpSpPr>
        <p:sp>
          <p:nvSpPr>
            <p:cNvPr id="8" name="Partial Circle 7">
              <a:extLst>
                <a:ext uri="{FF2B5EF4-FFF2-40B4-BE49-F238E27FC236}">
                  <a16:creationId xmlns:a16="http://schemas.microsoft.com/office/drawing/2014/main" id="{5BA0F2EF-0FEC-DE96-6B4B-B5548BD0470F}"/>
                </a:ext>
              </a:extLst>
            </p:cNvPr>
            <p:cNvSpPr/>
            <p:nvPr/>
          </p:nvSpPr>
          <p:spPr>
            <a:xfrm>
              <a:off x="2852058" y="3686628"/>
              <a:ext cx="6400800" cy="6400800"/>
            </a:xfrm>
            <a:prstGeom prst="pie">
              <a:avLst>
                <a:gd name="adj1" fmla="val 17707230"/>
                <a:gd name="adj2" fmla="val 19975737"/>
              </a:avLst>
            </a:prstGeom>
            <a:gradFill>
              <a:gsLst>
                <a:gs pos="26000">
                  <a:srgbClr val="010E18"/>
                </a:gs>
                <a:gs pos="64000">
                  <a:srgbClr val="031D31"/>
                </a:gs>
                <a:gs pos="0">
                  <a:schemeClr val="tx1"/>
                </a:gs>
                <a:gs pos="100000">
                  <a:srgbClr val="042743"/>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820CB3F6-1B7A-FF5D-1114-AD9DF3CDCF51}"/>
                </a:ext>
              </a:extLst>
            </p:cNvPr>
            <p:cNvSpPr txBox="1"/>
            <p:nvPr/>
          </p:nvSpPr>
          <p:spPr>
            <a:xfrm>
              <a:off x="6647540" y="4804228"/>
              <a:ext cx="1901371" cy="1015663"/>
            </a:xfrm>
            <a:prstGeom prst="rect">
              <a:avLst/>
            </a:prstGeom>
            <a:noFill/>
          </p:spPr>
          <p:txBody>
            <a:bodyPr wrap="square" rtlCol="0" anchor="ctr">
              <a:spAutoFit/>
            </a:bodyPr>
            <a:lstStyle/>
            <a:p>
              <a:pPr algn="ctr"/>
              <a:r>
                <a:rPr lang="en-US" sz="6000" b="1">
                  <a:solidFill>
                    <a:schemeClr val="bg1"/>
                  </a:solidFill>
                  <a:latin typeface="Bahnschrift" panose="020B0502040204020203" pitchFamily="34" charset="0"/>
                </a:rPr>
                <a:t>03</a:t>
              </a:r>
            </a:p>
          </p:txBody>
        </p:sp>
      </p:grpSp>
      <p:grpSp>
        <p:nvGrpSpPr>
          <p:cNvPr id="20" name="2">
            <a:extLst>
              <a:ext uri="{FF2B5EF4-FFF2-40B4-BE49-F238E27FC236}">
                <a16:creationId xmlns:a16="http://schemas.microsoft.com/office/drawing/2014/main" id="{45920987-2FC7-041B-3C2E-78EFB66AB5AE}"/>
              </a:ext>
            </a:extLst>
          </p:cNvPr>
          <p:cNvGrpSpPr/>
          <p:nvPr/>
        </p:nvGrpSpPr>
        <p:grpSpPr>
          <a:xfrm rot="19126218">
            <a:off x="2423886" y="7457944"/>
            <a:ext cx="7315200" cy="7315200"/>
            <a:chOff x="2423886" y="3214914"/>
            <a:chExt cx="7315200" cy="7315200"/>
          </a:xfrm>
        </p:grpSpPr>
        <p:sp>
          <p:nvSpPr>
            <p:cNvPr id="7" name="Partial Circle 6">
              <a:extLst>
                <a:ext uri="{FF2B5EF4-FFF2-40B4-BE49-F238E27FC236}">
                  <a16:creationId xmlns:a16="http://schemas.microsoft.com/office/drawing/2014/main" id="{1C587243-3540-6F60-6B6E-606C03F82DFE}"/>
                </a:ext>
              </a:extLst>
            </p:cNvPr>
            <p:cNvSpPr/>
            <p:nvPr/>
          </p:nvSpPr>
          <p:spPr>
            <a:xfrm>
              <a:off x="2423886" y="3214914"/>
              <a:ext cx="7315200" cy="7315200"/>
            </a:xfrm>
            <a:prstGeom prst="pie">
              <a:avLst>
                <a:gd name="adj1" fmla="val 15361540"/>
                <a:gd name="adj2" fmla="val 17722769"/>
              </a:avLst>
            </a:prstGeom>
            <a:gradFill flip="none" rotWithShape="1">
              <a:gsLst>
                <a:gs pos="71560">
                  <a:srgbClr val="8C754D"/>
                </a:gs>
                <a:gs pos="28000">
                  <a:srgbClr val="30281A"/>
                </a:gs>
                <a:gs pos="59000">
                  <a:srgbClr val="816C47"/>
                </a:gs>
                <a:gs pos="0">
                  <a:schemeClr val="tx1"/>
                </a:gs>
                <a:gs pos="100000">
                  <a:srgbClr val="B4976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FD94B1DF-E811-4C2B-2043-013D6515C9B4}"/>
                </a:ext>
              </a:extLst>
            </p:cNvPr>
            <p:cNvSpPr txBox="1"/>
            <p:nvPr/>
          </p:nvSpPr>
          <p:spPr>
            <a:xfrm>
              <a:off x="5370285" y="3686628"/>
              <a:ext cx="1901371" cy="1015663"/>
            </a:xfrm>
            <a:prstGeom prst="rect">
              <a:avLst/>
            </a:prstGeom>
            <a:noFill/>
          </p:spPr>
          <p:txBody>
            <a:bodyPr wrap="square" rtlCol="0" anchor="ctr">
              <a:spAutoFit/>
            </a:bodyPr>
            <a:lstStyle/>
            <a:p>
              <a:pPr algn="ctr"/>
              <a:r>
                <a:rPr lang="en-US" sz="6000" b="1">
                  <a:solidFill>
                    <a:schemeClr val="bg1"/>
                  </a:solidFill>
                  <a:latin typeface="Bahnschrift" panose="020B0502040204020203" pitchFamily="34" charset="0"/>
                </a:rPr>
                <a:t>02</a:t>
              </a:r>
            </a:p>
          </p:txBody>
        </p:sp>
      </p:grpSp>
      <p:grpSp>
        <p:nvGrpSpPr>
          <p:cNvPr id="21" name="1">
            <a:extLst>
              <a:ext uri="{FF2B5EF4-FFF2-40B4-BE49-F238E27FC236}">
                <a16:creationId xmlns:a16="http://schemas.microsoft.com/office/drawing/2014/main" id="{13EC5138-6FFE-6B62-BE87-A398C71BC8BD}"/>
              </a:ext>
            </a:extLst>
          </p:cNvPr>
          <p:cNvGrpSpPr/>
          <p:nvPr/>
        </p:nvGrpSpPr>
        <p:grpSpPr>
          <a:xfrm>
            <a:off x="1981200" y="6986230"/>
            <a:ext cx="8229600" cy="8229600"/>
            <a:chOff x="1981200" y="2743200"/>
            <a:chExt cx="8229600" cy="8229600"/>
          </a:xfrm>
        </p:grpSpPr>
        <p:sp>
          <p:nvSpPr>
            <p:cNvPr id="6" name="Partial Circle 5">
              <a:extLst>
                <a:ext uri="{FF2B5EF4-FFF2-40B4-BE49-F238E27FC236}">
                  <a16:creationId xmlns:a16="http://schemas.microsoft.com/office/drawing/2014/main" id="{56A0BBE6-8324-B818-CFDB-40FB314668BD}"/>
                </a:ext>
              </a:extLst>
            </p:cNvPr>
            <p:cNvSpPr/>
            <p:nvPr/>
          </p:nvSpPr>
          <p:spPr>
            <a:xfrm>
              <a:off x="1981200" y="2743200"/>
              <a:ext cx="8229600" cy="8229600"/>
            </a:xfrm>
            <a:prstGeom prst="pie">
              <a:avLst>
                <a:gd name="adj1" fmla="val 10786492"/>
                <a:gd name="adj2" fmla="val 15359288"/>
              </a:avLst>
            </a:prstGeom>
            <a:gradFill flip="none" rotWithShape="1">
              <a:gsLst>
                <a:gs pos="26000">
                  <a:srgbClr val="02111D"/>
                </a:gs>
                <a:gs pos="66000">
                  <a:srgbClr val="031E33"/>
                </a:gs>
                <a:gs pos="0">
                  <a:schemeClr val="tx1"/>
                </a:gs>
                <a:gs pos="100000">
                  <a:srgbClr val="042743"/>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4331936-B4F9-FE4C-389B-8A003824AEB4}"/>
                </a:ext>
              </a:extLst>
            </p:cNvPr>
            <p:cNvSpPr txBox="1"/>
            <p:nvPr/>
          </p:nvSpPr>
          <p:spPr>
            <a:xfrm>
              <a:off x="3178628" y="5134040"/>
              <a:ext cx="1901371" cy="1015663"/>
            </a:xfrm>
            <a:prstGeom prst="rect">
              <a:avLst/>
            </a:prstGeom>
            <a:noFill/>
          </p:spPr>
          <p:txBody>
            <a:bodyPr wrap="square" rtlCol="0" anchor="ctr">
              <a:spAutoFit/>
            </a:bodyPr>
            <a:lstStyle/>
            <a:p>
              <a:pPr algn="ctr"/>
              <a:r>
                <a:rPr lang="en-US" sz="6000" b="1">
                  <a:solidFill>
                    <a:schemeClr val="bg1"/>
                  </a:solidFill>
                  <a:latin typeface="Bahnschrift" panose="020B0502040204020203" pitchFamily="34" charset="0"/>
                </a:rPr>
                <a:t>01</a:t>
              </a:r>
            </a:p>
          </p:txBody>
        </p:sp>
      </p:grpSp>
      <p:sp>
        <p:nvSpPr>
          <p:cNvPr id="14" name="TextBox 13">
            <a:extLst>
              <a:ext uri="{FF2B5EF4-FFF2-40B4-BE49-F238E27FC236}">
                <a16:creationId xmlns:a16="http://schemas.microsoft.com/office/drawing/2014/main" id="{B1F3107B-FE46-063B-0C39-3A94B021A75E}"/>
              </a:ext>
            </a:extLst>
          </p:cNvPr>
          <p:cNvSpPr txBox="1"/>
          <p:nvPr/>
        </p:nvSpPr>
        <p:spPr>
          <a:xfrm>
            <a:off x="-2731963" y="3156764"/>
            <a:ext cx="1204684" cy="584775"/>
          </a:xfrm>
          <a:prstGeom prst="rect">
            <a:avLst/>
          </a:prstGeom>
          <a:noFill/>
        </p:spPr>
        <p:txBody>
          <a:bodyPr wrap="square" rtlCol="0">
            <a:spAutoFit/>
          </a:bodyPr>
          <a:lstStyle/>
          <a:p>
            <a:pPr algn="ctr"/>
            <a:r>
              <a:rPr lang="en-US" sz="3200" b="1">
                <a:solidFill>
                  <a:srgbClr val="042743"/>
                </a:solidFill>
                <a:latin typeface="Bahnschrift" panose="020B0502040204020203" pitchFamily="34" charset="0"/>
              </a:rPr>
              <a:t>CASH</a:t>
            </a:r>
            <a:endParaRPr lang="en-US" sz="2800" b="1">
              <a:solidFill>
                <a:srgbClr val="042743"/>
              </a:solidFill>
              <a:latin typeface="Bahnschrift" panose="020B0502040204020203" pitchFamily="34" charset="0"/>
            </a:endParaRPr>
          </a:p>
        </p:txBody>
      </p:sp>
      <p:sp>
        <p:nvSpPr>
          <p:cNvPr id="15" name="TextBox 14">
            <a:extLst>
              <a:ext uri="{FF2B5EF4-FFF2-40B4-BE49-F238E27FC236}">
                <a16:creationId xmlns:a16="http://schemas.microsoft.com/office/drawing/2014/main" id="{F46249B4-5243-7EF6-EDC8-6C9FE254DCC5}"/>
              </a:ext>
            </a:extLst>
          </p:cNvPr>
          <p:cNvSpPr txBox="1"/>
          <p:nvPr/>
        </p:nvSpPr>
        <p:spPr>
          <a:xfrm>
            <a:off x="4452258" y="-1474121"/>
            <a:ext cx="3737423" cy="584775"/>
          </a:xfrm>
          <a:prstGeom prst="rect">
            <a:avLst/>
          </a:prstGeom>
          <a:noFill/>
        </p:spPr>
        <p:txBody>
          <a:bodyPr wrap="square" rtlCol="0">
            <a:spAutoFit/>
          </a:bodyPr>
          <a:lstStyle/>
          <a:p>
            <a:pPr algn="ctr"/>
            <a:r>
              <a:rPr lang="en-US" sz="3200" b="1">
                <a:solidFill>
                  <a:srgbClr val="042743"/>
                </a:solidFill>
              </a:rPr>
              <a:t>LABOR/MATERIALS</a:t>
            </a:r>
          </a:p>
        </p:txBody>
      </p:sp>
      <p:sp>
        <p:nvSpPr>
          <p:cNvPr id="16" name="TextBox 15">
            <a:extLst>
              <a:ext uri="{FF2B5EF4-FFF2-40B4-BE49-F238E27FC236}">
                <a16:creationId xmlns:a16="http://schemas.microsoft.com/office/drawing/2014/main" id="{D0BE29EF-17AF-4973-FF0F-506B16C4238F}"/>
              </a:ext>
            </a:extLst>
          </p:cNvPr>
          <p:cNvSpPr txBox="1"/>
          <p:nvPr/>
        </p:nvSpPr>
        <p:spPr>
          <a:xfrm>
            <a:off x="13276943" y="3085342"/>
            <a:ext cx="3251200" cy="461665"/>
          </a:xfrm>
          <a:prstGeom prst="rect">
            <a:avLst/>
          </a:prstGeom>
          <a:noFill/>
        </p:spPr>
        <p:txBody>
          <a:bodyPr wrap="square" rtlCol="0">
            <a:spAutoFit/>
          </a:bodyPr>
          <a:lstStyle/>
          <a:p>
            <a:pPr algn="ctr"/>
            <a:r>
              <a:rPr lang="en-US" sz="2400" b="1">
                <a:solidFill>
                  <a:srgbClr val="042743"/>
                </a:solidFill>
              </a:rPr>
              <a:t>PART DISCOUNT</a:t>
            </a:r>
          </a:p>
        </p:txBody>
      </p:sp>
      <p:sp>
        <p:nvSpPr>
          <p:cNvPr id="17" name="TextBox 16">
            <a:extLst>
              <a:ext uri="{FF2B5EF4-FFF2-40B4-BE49-F238E27FC236}">
                <a16:creationId xmlns:a16="http://schemas.microsoft.com/office/drawing/2014/main" id="{A4C9D50A-6146-176E-107C-FD6BA4E7B6B0}"/>
              </a:ext>
            </a:extLst>
          </p:cNvPr>
          <p:cNvSpPr txBox="1"/>
          <p:nvPr/>
        </p:nvSpPr>
        <p:spPr>
          <a:xfrm>
            <a:off x="13276943" y="5180206"/>
            <a:ext cx="3251200" cy="461665"/>
          </a:xfrm>
          <a:prstGeom prst="rect">
            <a:avLst/>
          </a:prstGeom>
          <a:noFill/>
        </p:spPr>
        <p:txBody>
          <a:bodyPr wrap="square" rtlCol="0">
            <a:spAutoFit/>
          </a:bodyPr>
          <a:lstStyle/>
          <a:p>
            <a:pPr algn="ctr"/>
            <a:r>
              <a:rPr lang="en-US" sz="2400" b="1">
                <a:solidFill>
                  <a:srgbClr val="042743"/>
                </a:solidFill>
              </a:rPr>
              <a:t>TOTAL NEEDED</a:t>
            </a:r>
          </a:p>
        </p:txBody>
      </p:sp>
      <p:sp>
        <p:nvSpPr>
          <p:cNvPr id="18" name="TextBox 17">
            <a:extLst>
              <a:ext uri="{FF2B5EF4-FFF2-40B4-BE49-F238E27FC236}">
                <a16:creationId xmlns:a16="http://schemas.microsoft.com/office/drawing/2014/main" id="{046CCD7E-8AB1-F69A-7280-A3E7755FD0EE}"/>
              </a:ext>
            </a:extLst>
          </p:cNvPr>
          <p:cNvSpPr txBox="1"/>
          <p:nvPr/>
        </p:nvSpPr>
        <p:spPr>
          <a:xfrm>
            <a:off x="-3806024" y="3741539"/>
            <a:ext cx="3251200" cy="461665"/>
          </a:xfrm>
          <a:prstGeom prst="rect">
            <a:avLst/>
          </a:prstGeom>
          <a:noFill/>
        </p:spPr>
        <p:txBody>
          <a:bodyPr wrap="square" rtlCol="0">
            <a:spAutoFit/>
          </a:bodyPr>
          <a:lstStyle/>
          <a:p>
            <a:pPr algn="ctr"/>
            <a:r>
              <a:rPr lang="en-US">
                <a:solidFill>
                  <a:srgbClr val="000E1A"/>
                </a:solidFill>
                <a:latin typeface="Bahnschrift" panose="020B0502040204020203" pitchFamily="34" charset="0"/>
              </a:rPr>
              <a:t>$</a:t>
            </a:r>
            <a:r>
              <a:rPr lang="en-US" sz="2400">
                <a:solidFill>
                  <a:srgbClr val="000E1A"/>
                </a:solidFill>
                <a:latin typeface="Bahnschrift" panose="020B0502040204020203" pitchFamily="34" charset="0"/>
              </a:rPr>
              <a:t>13,000</a:t>
            </a:r>
            <a:endParaRPr lang="en-US">
              <a:solidFill>
                <a:srgbClr val="000E1A"/>
              </a:solidFill>
              <a:latin typeface="Bahnschrift" panose="020B0502040204020203" pitchFamily="34" charset="0"/>
            </a:endParaRPr>
          </a:p>
        </p:txBody>
      </p:sp>
      <p:sp>
        <p:nvSpPr>
          <p:cNvPr id="2" name="TextBox 1">
            <a:extLst>
              <a:ext uri="{FF2B5EF4-FFF2-40B4-BE49-F238E27FC236}">
                <a16:creationId xmlns:a16="http://schemas.microsoft.com/office/drawing/2014/main" id="{A870DDE4-9D4A-F433-3951-2CF4187FD47C}"/>
              </a:ext>
            </a:extLst>
          </p:cNvPr>
          <p:cNvSpPr txBox="1"/>
          <p:nvPr/>
        </p:nvSpPr>
        <p:spPr>
          <a:xfrm>
            <a:off x="4546601" y="-922839"/>
            <a:ext cx="3251200" cy="369332"/>
          </a:xfrm>
          <a:prstGeom prst="rect">
            <a:avLst/>
          </a:prstGeom>
          <a:noFill/>
        </p:spPr>
        <p:txBody>
          <a:bodyPr wrap="square" rtlCol="0">
            <a:spAutoFit/>
          </a:bodyPr>
          <a:lstStyle/>
          <a:p>
            <a:pPr algn="ctr"/>
            <a:r>
              <a:rPr lang="en-US">
                <a:solidFill>
                  <a:srgbClr val="000E1A"/>
                </a:solidFill>
                <a:latin typeface="Bahnschrift" panose="020B0502040204020203" pitchFamily="34" charset="0"/>
              </a:rPr>
              <a:t>$6,250</a:t>
            </a:r>
          </a:p>
        </p:txBody>
      </p:sp>
      <p:sp>
        <p:nvSpPr>
          <p:cNvPr id="3" name="TextBox 2">
            <a:extLst>
              <a:ext uri="{FF2B5EF4-FFF2-40B4-BE49-F238E27FC236}">
                <a16:creationId xmlns:a16="http://schemas.microsoft.com/office/drawing/2014/main" id="{EE59165A-D098-5467-4415-98E635B2CB85}"/>
              </a:ext>
            </a:extLst>
          </p:cNvPr>
          <p:cNvSpPr txBox="1"/>
          <p:nvPr/>
        </p:nvSpPr>
        <p:spPr>
          <a:xfrm>
            <a:off x="14329229" y="3479514"/>
            <a:ext cx="1146628" cy="369332"/>
          </a:xfrm>
          <a:prstGeom prst="rect">
            <a:avLst/>
          </a:prstGeom>
          <a:noFill/>
        </p:spPr>
        <p:txBody>
          <a:bodyPr wrap="square" rtlCol="0">
            <a:spAutoFit/>
          </a:bodyPr>
          <a:lstStyle/>
          <a:p>
            <a:pPr algn="ctr"/>
            <a:r>
              <a:rPr lang="en-US">
                <a:solidFill>
                  <a:srgbClr val="000E1A"/>
                </a:solidFill>
                <a:latin typeface="Bahnschrift" panose="020B0502040204020203" pitchFamily="34" charset="0"/>
              </a:rPr>
              <a:t>$735.87</a:t>
            </a:r>
          </a:p>
        </p:txBody>
      </p:sp>
      <p:sp>
        <p:nvSpPr>
          <p:cNvPr id="4" name="TextBox 3">
            <a:extLst>
              <a:ext uri="{FF2B5EF4-FFF2-40B4-BE49-F238E27FC236}">
                <a16:creationId xmlns:a16="http://schemas.microsoft.com/office/drawing/2014/main" id="{A7F2B59E-740B-766C-7E28-24B56301C801}"/>
              </a:ext>
            </a:extLst>
          </p:cNvPr>
          <p:cNvSpPr txBox="1"/>
          <p:nvPr/>
        </p:nvSpPr>
        <p:spPr>
          <a:xfrm>
            <a:off x="14271171" y="5584780"/>
            <a:ext cx="1146628" cy="369332"/>
          </a:xfrm>
          <a:prstGeom prst="rect">
            <a:avLst/>
          </a:prstGeom>
          <a:noFill/>
        </p:spPr>
        <p:txBody>
          <a:bodyPr wrap="square" rtlCol="0">
            <a:spAutoFit/>
          </a:bodyPr>
          <a:lstStyle/>
          <a:p>
            <a:pPr algn="ctr"/>
            <a:r>
              <a:rPr lang="en-US">
                <a:solidFill>
                  <a:srgbClr val="000E1A"/>
                </a:solidFill>
                <a:latin typeface="Bahnschrift" panose="020B0502040204020203" pitchFamily="34" charset="0"/>
              </a:rPr>
              <a:t>$-1250</a:t>
            </a:r>
          </a:p>
        </p:txBody>
      </p:sp>
      <p:sp>
        <p:nvSpPr>
          <p:cNvPr id="22" name="TextBox 21">
            <a:extLst>
              <a:ext uri="{FF2B5EF4-FFF2-40B4-BE49-F238E27FC236}">
                <a16:creationId xmlns:a16="http://schemas.microsoft.com/office/drawing/2014/main" id="{764D2668-103F-C8C0-964F-AFF315C3B92C}"/>
              </a:ext>
            </a:extLst>
          </p:cNvPr>
          <p:cNvSpPr txBox="1"/>
          <p:nvPr/>
        </p:nvSpPr>
        <p:spPr>
          <a:xfrm>
            <a:off x="-5386613" y="-1015663"/>
            <a:ext cx="6572250" cy="1015663"/>
          </a:xfrm>
          <a:prstGeom prst="rect">
            <a:avLst/>
          </a:prstGeom>
          <a:noFill/>
        </p:spPr>
        <p:txBody>
          <a:bodyPr wrap="square" rtlCol="0">
            <a:spAutoFit/>
          </a:bodyPr>
          <a:lstStyle/>
          <a:p>
            <a:r>
              <a:rPr lang="en-US" sz="6000" b="1">
                <a:ln w="19050">
                  <a:solidFill>
                    <a:srgbClr val="B49763"/>
                  </a:solidFill>
                </a:ln>
                <a:solidFill>
                  <a:srgbClr val="042743"/>
                </a:solidFill>
              </a:rPr>
              <a:t>PROJECT BUDGET</a:t>
            </a:r>
          </a:p>
        </p:txBody>
      </p:sp>
    </p:spTree>
    <p:extLst>
      <p:ext uri="{BB962C8B-B14F-4D97-AF65-F5344CB8AC3E}">
        <p14:creationId xmlns:p14="http://schemas.microsoft.com/office/powerpoint/2010/main" val="3753531115"/>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E94866-AC4C-1705-CFEB-8A16C30638F7}"/>
            </a:ext>
          </a:extLst>
        </p:cNvPr>
        <p:cNvGrpSpPr/>
        <p:nvPr/>
      </p:nvGrpSpPr>
      <p:grpSpPr>
        <a:xfrm>
          <a:off x="0" y="0"/>
          <a:ext cx="0" cy="0"/>
          <a:chOff x="0" y="0"/>
          <a:chExt cx="0" cy="0"/>
        </a:xfrm>
      </p:grpSpPr>
      <p:grpSp>
        <p:nvGrpSpPr>
          <p:cNvPr id="5" name="4">
            <a:extLst>
              <a:ext uri="{FF2B5EF4-FFF2-40B4-BE49-F238E27FC236}">
                <a16:creationId xmlns:a16="http://schemas.microsoft.com/office/drawing/2014/main" id="{08B93C59-0E25-AA4A-9102-C3E1B99FEA75}"/>
              </a:ext>
            </a:extLst>
          </p:cNvPr>
          <p:cNvGrpSpPr/>
          <p:nvPr/>
        </p:nvGrpSpPr>
        <p:grpSpPr>
          <a:xfrm>
            <a:off x="3338286" y="4114800"/>
            <a:ext cx="5675088" cy="5486400"/>
            <a:chOff x="3338286" y="4114800"/>
            <a:chExt cx="5675088" cy="5486400"/>
          </a:xfrm>
        </p:grpSpPr>
        <p:sp>
          <p:nvSpPr>
            <p:cNvPr id="9" name="Partial Circle 8">
              <a:extLst>
                <a:ext uri="{FF2B5EF4-FFF2-40B4-BE49-F238E27FC236}">
                  <a16:creationId xmlns:a16="http://schemas.microsoft.com/office/drawing/2014/main" id="{0DC8CA2F-ED3C-3AD0-3A2B-841D8CA785C7}"/>
                </a:ext>
              </a:extLst>
            </p:cNvPr>
            <p:cNvSpPr/>
            <p:nvPr/>
          </p:nvSpPr>
          <p:spPr>
            <a:xfrm>
              <a:off x="3338286" y="4114800"/>
              <a:ext cx="5486400" cy="5486400"/>
            </a:xfrm>
            <a:prstGeom prst="pie">
              <a:avLst>
                <a:gd name="adj1" fmla="val 19940183"/>
                <a:gd name="adj2" fmla="val 40727"/>
              </a:avLst>
            </a:prstGeom>
            <a:gradFill>
              <a:gsLst>
                <a:gs pos="66000">
                  <a:srgbClr val="746140"/>
                </a:gs>
                <a:gs pos="44000">
                  <a:srgbClr val="3F3523"/>
                </a:gs>
                <a:gs pos="100000">
                  <a:srgbClr val="B49763"/>
                </a:gs>
                <a:gs pos="0">
                  <a:schemeClr val="tx1"/>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A3D8F1F-31BB-3B10-576D-27D108A17641}"/>
                </a:ext>
              </a:extLst>
            </p:cNvPr>
            <p:cNvSpPr txBox="1"/>
            <p:nvPr/>
          </p:nvSpPr>
          <p:spPr>
            <a:xfrm>
              <a:off x="7112003" y="5950856"/>
              <a:ext cx="1901371" cy="1015663"/>
            </a:xfrm>
            <a:prstGeom prst="rect">
              <a:avLst/>
            </a:prstGeom>
            <a:noFill/>
          </p:spPr>
          <p:txBody>
            <a:bodyPr wrap="square" rtlCol="0" anchor="ctr">
              <a:spAutoFit/>
            </a:bodyPr>
            <a:lstStyle/>
            <a:p>
              <a:pPr algn="ctr"/>
              <a:r>
                <a:rPr lang="en-US" sz="6000" b="1">
                  <a:solidFill>
                    <a:schemeClr val="bg1"/>
                  </a:solidFill>
                  <a:latin typeface="Bahnschrift" panose="020B0502040204020203" pitchFamily="34" charset="0"/>
                </a:rPr>
                <a:t>04</a:t>
              </a:r>
            </a:p>
          </p:txBody>
        </p:sp>
      </p:grpSp>
      <p:grpSp>
        <p:nvGrpSpPr>
          <p:cNvPr id="19" name="3">
            <a:extLst>
              <a:ext uri="{FF2B5EF4-FFF2-40B4-BE49-F238E27FC236}">
                <a16:creationId xmlns:a16="http://schemas.microsoft.com/office/drawing/2014/main" id="{27A41CAD-5785-19EA-BFCE-9EE29F6F3FB2}"/>
              </a:ext>
            </a:extLst>
          </p:cNvPr>
          <p:cNvGrpSpPr/>
          <p:nvPr/>
        </p:nvGrpSpPr>
        <p:grpSpPr>
          <a:xfrm>
            <a:off x="2852058" y="3686628"/>
            <a:ext cx="6400800" cy="6400800"/>
            <a:chOff x="2852058" y="3686628"/>
            <a:chExt cx="6400800" cy="6400800"/>
          </a:xfrm>
        </p:grpSpPr>
        <p:sp>
          <p:nvSpPr>
            <p:cNvPr id="8" name="Partial Circle 7">
              <a:extLst>
                <a:ext uri="{FF2B5EF4-FFF2-40B4-BE49-F238E27FC236}">
                  <a16:creationId xmlns:a16="http://schemas.microsoft.com/office/drawing/2014/main" id="{2C209804-B8DE-820B-BCC8-6A796D958AB6}"/>
                </a:ext>
              </a:extLst>
            </p:cNvPr>
            <p:cNvSpPr/>
            <p:nvPr/>
          </p:nvSpPr>
          <p:spPr>
            <a:xfrm>
              <a:off x="2852058" y="3686628"/>
              <a:ext cx="6400800" cy="6400800"/>
            </a:xfrm>
            <a:prstGeom prst="pie">
              <a:avLst>
                <a:gd name="adj1" fmla="val 17707230"/>
                <a:gd name="adj2" fmla="val 19975737"/>
              </a:avLst>
            </a:prstGeom>
            <a:gradFill>
              <a:gsLst>
                <a:gs pos="26000">
                  <a:srgbClr val="010E18"/>
                </a:gs>
                <a:gs pos="64000">
                  <a:srgbClr val="031D31"/>
                </a:gs>
                <a:gs pos="0">
                  <a:schemeClr val="tx1"/>
                </a:gs>
                <a:gs pos="100000">
                  <a:srgbClr val="042743"/>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B590E77C-9CE0-C9B0-E516-5453D64AB62E}"/>
                </a:ext>
              </a:extLst>
            </p:cNvPr>
            <p:cNvSpPr txBox="1"/>
            <p:nvPr/>
          </p:nvSpPr>
          <p:spPr>
            <a:xfrm>
              <a:off x="6647540" y="4804228"/>
              <a:ext cx="1901371" cy="1015663"/>
            </a:xfrm>
            <a:prstGeom prst="rect">
              <a:avLst/>
            </a:prstGeom>
            <a:noFill/>
          </p:spPr>
          <p:txBody>
            <a:bodyPr wrap="square" rtlCol="0" anchor="ctr">
              <a:spAutoFit/>
            </a:bodyPr>
            <a:lstStyle/>
            <a:p>
              <a:pPr algn="ctr"/>
              <a:r>
                <a:rPr lang="en-US" sz="6000" b="1">
                  <a:solidFill>
                    <a:schemeClr val="bg1"/>
                  </a:solidFill>
                  <a:latin typeface="Bahnschrift" panose="020B0502040204020203" pitchFamily="34" charset="0"/>
                </a:rPr>
                <a:t>03</a:t>
              </a:r>
            </a:p>
          </p:txBody>
        </p:sp>
      </p:grpSp>
      <p:grpSp>
        <p:nvGrpSpPr>
          <p:cNvPr id="20" name="2">
            <a:extLst>
              <a:ext uri="{FF2B5EF4-FFF2-40B4-BE49-F238E27FC236}">
                <a16:creationId xmlns:a16="http://schemas.microsoft.com/office/drawing/2014/main" id="{595DC832-4610-EF6B-2165-B6383F9F8F10}"/>
              </a:ext>
            </a:extLst>
          </p:cNvPr>
          <p:cNvGrpSpPr/>
          <p:nvPr/>
        </p:nvGrpSpPr>
        <p:grpSpPr>
          <a:xfrm>
            <a:off x="2423886" y="3214914"/>
            <a:ext cx="7315200" cy="7315200"/>
            <a:chOff x="2423886" y="3214914"/>
            <a:chExt cx="7315200" cy="7315200"/>
          </a:xfrm>
        </p:grpSpPr>
        <p:sp>
          <p:nvSpPr>
            <p:cNvPr id="7" name="Partial Circle 6">
              <a:extLst>
                <a:ext uri="{FF2B5EF4-FFF2-40B4-BE49-F238E27FC236}">
                  <a16:creationId xmlns:a16="http://schemas.microsoft.com/office/drawing/2014/main" id="{18FE063F-8987-E086-DA69-DB485E8D8ED8}"/>
                </a:ext>
              </a:extLst>
            </p:cNvPr>
            <p:cNvSpPr/>
            <p:nvPr/>
          </p:nvSpPr>
          <p:spPr>
            <a:xfrm>
              <a:off x="2423886" y="3214914"/>
              <a:ext cx="7315200" cy="7315200"/>
            </a:xfrm>
            <a:prstGeom prst="pie">
              <a:avLst>
                <a:gd name="adj1" fmla="val 15361540"/>
                <a:gd name="adj2" fmla="val 17722769"/>
              </a:avLst>
            </a:prstGeom>
            <a:gradFill flip="none" rotWithShape="1">
              <a:gsLst>
                <a:gs pos="71560">
                  <a:srgbClr val="8C754D"/>
                </a:gs>
                <a:gs pos="28000">
                  <a:srgbClr val="30281A"/>
                </a:gs>
                <a:gs pos="59000">
                  <a:srgbClr val="816C47"/>
                </a:gs>
                <a:gs pos="0">
                  <a:schemeClr val="tx1"/>
                </a:gs>
                <a:gs pos="100000">
                  <a:srgbClr val="B4976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692CCE4E-52AB-AA8C-AA7C-E12008952A16}"/>
                </a:ext>
              </a:extLst>
            </p:cNvPr>
            <p:cNvSpPr txBox="1"/>
            <p:nvPr/>
          </p:nvSpPr>
          <p:spPr>
            <a:xfrm>
              <a:off x="5370285" y="3686628"/>
              <a:ext cx="1901371" cy="1015663"/>
            </a:xfrm>
            <a:prstGeom prst="rect">
              <a:avLst/>
            </a:prstGeom>
            <a:noFill/>
          </p:spPr>
          <p:txBody>
            <a:bodyPr wrap="square" rtlCol="0" anchor="ctr">
              <a:spAutoFit/>
            </a:bodyPr>
            <a:lstStyle/>
            <a:p>
              <a:pPr algn="ctr"/>
              <a:r>
                <a:rPr lang="en-US" sz="6000" b="1">
                  <a:solidFill>
                    <a:schemeClr val="bg1"/>
                  </a:solidFill>
                  <a:latin typeface="Bahnschrift" panose="020B0502040204020203" pitchFamily="34" charset="0"/>
                </a:rPr>
                <a:t>02</a:t>
              </a:r>
            </a:p>
          </p:txBody>
        </p:sp>
      </p:grpSp>
      <p:grpSp>
        <p:nvGrpSpPr>
          <p:cNvPr id="21" name="1">
            <a:extLst>
              <a:ext uri="{FF2B5EF4-FFF2-40B4-BE49-F238E27FC236}">
                <a16:creationId xmlns:a16="http://schemas.microsoft.com/office/drawing/2014/main" id="{1C176DD7-7857-7BF0-2F95-4E20EE469B4C}"/>
              </a:ext>
            </a:extLst>
          </p:cNvPr>
          <p:cNvGrpSpPr/>
          <p:nvPr/>
        </p:nvGrpSpPr>
        <p:grpSpPr>
          <a:xfrm>
            <a:off x="1981200" y="2743200"/>
            <a:ext cx="8229600" cy="8229600"/>
            <a:chOff x="1981200" y="2743200"/>
            <a:chExt cx="8229600" cy="8229600"/>
          </a:xfrm>
        </p:grpSpPr>
        <p:sp>
          <p:nvSpPr>
            <p:cNvPr id="6" name="Partial Circle 5">
              <a:extLst>
                <a:ext uri="{FF2B5EF4-FFF2-40B4-BE49-F238E27FC236}">
                  <a16:creationId xmlns:a16="http://schemas.microsoft.com/office/drawing/2014/main" id="{234A54B7-053E-F490-82A4-93C52A64FD18}"/>
                </a:ext>
              </a:extLst>
            </p:cNvPr>
            <p:cNvSpPr/>
            <p:nvPr/>
          </p:nvSpPr>
          <p:spPr>
            <a:xfrm>
              <a:off x="1981200" y="2743200"/>
              <a:ext cx="8229600" cy="8229600"/>
            </a:xfrm>
            <a:prstGeom prst="pie">
              <a:avLst>
                <a:gd name="adj1" fmla="val 10786492"/>
                <a:gd name="adj2" fmla="val 15359288"/>
              </a:avLst>
            </a:prstGeom>
            <a:gradFill flip="none" rotWithShape="1">
              <a:gsLst>
                <a:gs pos="26000">
                  <a:srgbClr val="02111D"/>
                </a:gs>
                <a:gs pos="66000">
                  <a:srgbClr val="031E33"/>
                </a:gs>
                <a:gs pos="0">
                  <a:schemeClr val="tx1"/>
                </a:gs>
                <a:gs pos="100000">
                  <a:srgbClr val="042743"/>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E1C8A0B9-13F5-1A72-F306-0936AAAC9911}"/>
                </a:ext>
              </a:extLst>
            </p:cNvPr>
            <p:cNvSpPr txBox="1"/>
            <p:nvPr/>
          </p:nvSpPr>
          <p:spPr>
            <a:xfrm>
              <a:off x="3178628" y="5134040"/>
              <a:ext cx="1901371" cy="1015663"/>
            </a:xfrm>
            <a:prstGeom prst="rect">
              <a:avLst/>
            </a:prstGeom>
            <a:noFill/>
          </p:spPr>
          <p:txBody>
            <a:bodyPr wrap="square" rtlCol="0" anchor="ctr">
              <a:spAutoFit/>
            </a:bodyPr>
            <a:lstStyle/>
            <a:p>
              <a:pPr algn="ctr"/>
              <a:r>
                <a:rPr lang="en-US" sz="6000" b="1">
                  <a:solidFill>
                    <a:schemeClr val="bg1"/>
                  </a:solidFill>
                  <a:latin typeface="Bahnschrift" panose="020B0502040204020203" pitchFamily="34" charset="0"/>
                </a:rPr>
                <a:t>01</a:t>
              </a:r>
            </a:p>
          </p:txBody>
        </p:sp>
      </p:grpSp>
      <p:sp>
        <p:nvSpPr>
          <p:cNvPr id="14" name="TextBox 13">
            <a:extLst>
              <a:ext uri="{FF2B5EF4-FFF2-40B4-BE49-F238E27FC236}">
                <a16:creationId xmlns:a16="http://schemas.microsoft.com/office/drawing/2014/main" id="{9D6BEAA4-072C-AB6A-6211-C496F2011FBE}"/>
              </a:ext>
            </a:extLst>
          </p:cNvPr>
          <p:cNvSpPr txBox="1"/>
          <p:nvPr/>
        </p:nvSpPr>
        <p:spPr>
          <a:xfrm>
            <a:off x="805545" y="3156764"/>
            <a:ext cx="1204684" cy="584775"/>
          </a:xfrm>
          <a:prstGeom prst="rect">
            <a:avLst/>
          </a:prstGeom>
          <a:noFill/>
        </p:spPr>
        <p:txBody>
          <a:bodyPr wrap="square" rtlCol="0">
            <a:spAutoFit/>
          </a:bodyPr>
          <a:lstStyle/>
          <a:p>
            <a:pPr algn="ctr"/>
            <a:r>
              <a:rPr lang="en-US" sz="3200" b="1">
                <a:solidFill>
                  <a:srgbClr val="042743"/>
                </a:solidFill>
                <a:latin typeface="Bahnschrift" panose="020B0502040204020203" pitchFamily="34" charset="0"/>
              </a:rPr>
              <a:t>CASH</a:t>
            </a:r>
            <a:endParaRPr lang="en-US" sz="2800" b="1">
              <a:solidFill>
                <a:srgbClr val="042743"/>
              </a:solidFill>
              <a:latin typeface="Bahnschrift" panose="020B0502040204020203" pitchFamily="34" charset="0"/>
            </a:endParaRPr>
          </a:p>
        </p:txBody>
      </p:sp>
      <p:sp>
        <p:nvSpPr>
          <p:cNvPr id="15" name="TextBox 14">
            <a:extLst>
              <a:ext uri="{FF2B5EF4-FFF2-40B4-BE49-F238E27FC236}">
                <a16:creationId xmlns:a16="http://schemas.microsoft.com/office/drawing/2014/main" id="{F2FE899D-C4C5-AB3A-158E-A39A17EB0358}"/>
              </a:ext>
            </a:extLst>
          </p:cNvPr>
          <p:cNvSpPr txBox="1"/>
          <p:nvPr/>
        </p:nvSpPr>
        <p:spPr>
          <a:xfrm>
            <a:off x="4452258" y="1574461"/>
            <a:ext cx="3737423" cy="584775"/>
          </a:xfrm>
          <a:prstGeom prst="rect">
            <a:avLst/>
          </a:prstGeom>
          <a:noFill/>
        </p:spPr>
        <p:txBody>
          <a:bodyPr wrap="square" rtlCol="0">
            <a:spAutoFit/>
          </a:bodyPr>
          <a:lstStyle/>
          <a:p>
            <a:pPr algn="ctr"/>
            <a:r>
              <a:rPr lang="en-US" sz="3200" b="1">
                <a:solidFill>
                  <a:srgbClr val="042743"/>
                </a:solidFill>
              </a:rPr>
              <a:t>LABOR/MATERIALS</a:t>
            </a:r>
          </a:p>
        </p:txBody>
      </p:sp>
      <p:sp>
        <p:nvSpPr>
          <p:cNvPr id="16" name="TextBox 15">
            <a:extLst>
              <a:ext uri="{FF2B5EF4-FFF2-40B4-BE49-F238E27FC236}">
                <a16:creationId xmlns:a16="http://schemas.microsoft.com/office/drawing/2014/main" id="{115D2CE2-E62D-269A-827F-F26BE81A1548}"/>
              </a:ext>
            </a:extLst>
          </p:cNvPr>
          <p:cNvSpPr txBox="1"/>
          <p:nvPr/>
        </p:nvSpPr>
        <p:spPr>
          <a:xfrm>
            <a:off x="8356600" y="3085342"/>
            <a:ext cx="3251200" cy="461665"/>
          </a:xfrm>
          <a:prstGeom prst="rect">
            <a:avLst/>
          </a:prstGeom>
          <a:noFill/>
        </p:spPr>
        <p:txBody>
          <a:bodyPr wrap="square" rtlCol="0">
            <a:spAutoFit/>
          </a:bodyPr>
          <a:lstStyle/>
          <a:p>
            <a:pPr algn="ctr"/>
            <a:r>
              <a:rPr lang="en-US" sz="2400" b="1">
                <a:solidFill>
                  <a:srgbClr val="042743"/>
                </a:solidFill>
              </a:rPr>
              <a:t>PART DISCOUNT</a:t>
            </a:r>
          </a:p>
        </p:txBody>
      </p:sp>
      <p:sp>
        <p:nvSpPr>
          <p:cNvPr id="17" name="TextBox 16">
            <a:extLst>
              <a:ext uri="{FF2B5EF4-FFF2-40B4-BE49-F238E27FC236}">
                <a16:creationId xmlns:a16="http://schemas.microsoft.com/office/drawing/2014/main" id="{8577A25E-1F41-0071-E142-0A1E0007F345}"/>
              </a:ext>
            </a:extLst>
          </p:cNvPr>
          <p:cNvSpPr txBox="1"/>
          <p:nvPr/>
        </p:nvSpPr>
        <p:spPr>
          <a:xfrm>
            <a:off x="9071428" y="5180206"/>
            <a:ext cx="3251200" cy="461665"/>
          </a:xfrm>
          <a:prstGeom prst="rect">
            <a:avLst/>
          </a:prstGeom>
          <a:noFill/>
        </p:spPr>
        <p:txBody>
          <a:bodyPr wrap="square" rtlCol="0">
            <a:spAutoFit/>
          </a:bodyPr>
          <a:lstStyle/>
          <a:p>
            <a:pPr algn="ctr"/>
            <a:r>
              <a:rPr lang="en-US" sz="2400" b="1">
                <a:solidFill>
                  <a:srgbClr val="042743"/>
                </a:solidFill>
              </a:rPr>
              <a:t>TOTAL NEEDED</a:t>
            </a:r>
          </a:p>
        </p:txBody>
      </p:sp>
      <p:sp>
        <p:nvSpPr>
          <p:cNvPr id="18" name="TextBox 17">
            <a:extLst>
              <a:ext uri="{FF2B5EF4-FFF2-40B4-BE49-F238E27FC236}">
                <a16:creationId xmlns:a16="http://schemas.microsoft.com/office/drawing/2014/main" id="{E386C18B-E55F-2614-C9A9-B399D37E4207}"/>
              </a:ext>
            </a:extLst>
          </p:cNvPr>
          <p:cNvSpPr txBox="1"/>
          <p:nvPr/>
        </p:nvSpPr>
        <p:spPr>
          <a:xfrm>
            <a:off x="-268516" y="3741539"/>
            <a:ext cx="3251200" cy="461665"/>
          </a:xfrm>
          <a:prstGeom prst="rect">
            <a:avLst/>
          </a:prstGeom>
          <a:noFill/>
        </p:spPr>
        <p:txBody>
          <a:bodyPr wrap="square" rtlCol="0">
            <a:spAutoFit/>
          </a:bodyPr>
          <a:lstStyle/>
          <a:p>
            <a:pPr algn="ctr"/>
            <a:r>
              <a:rPr lang="en-US">
                <a:solidFill>
                  <a:srgbClr val="000E1A"/>
                </a:solidFill>
                <a:latin typeface="Bahnschrift" panose="020B0502040204020203" pitchFamily="34" charset="0"/>
              </a:rPr>
              <a:t>$</a:t>
            </a:r>
            <a:r>
              <a:rPr lang="en-US" sz="2400">
                <a:solidFill>
                  <a:srgbClr val="000E1A"/>
                </a:solidFill>
                <a:latin typeface="Bahnschrift" panose="020B0502040204020203" pitchFamily="34" charset="0"/>
              </a:rPr>
              <a:t>13,000</a:t>
            </a:r>
            <a:endParaRPr lang="en-US">
              <a:solidFill>
                <a:srgbClr val="000E1A"/>
              </a:solidFill>
              <a:latin typeface="Bahnschrift" panose="020B0502040204020203" pitchFamily="34" charset="0"/>
            </a:endParaRPr>
          </a:p>
        </p:txBody>
      </p:sp>
      <p:sp>
        <p:nvSpPr>
          <p:cNvPr id="2" name="TextBox 1">
            <a:extLst>
              <a:ext uri="{FF2B5EF4-FFF2-40B4-BE49-F238E27FC236}">
                <a16:creationId xmlns:a16="http://schemas.microsoft.com/office/drawing/2014/main" id="{CD52D81A-DC8D-A60D-DDEB-542E0CC0EE44}"/>
              </a:ext>
            </a:extLst>
          </p:cNvPr>
          <p:cNvSpPr txBox="1"/>
          <p:nvPr/>
        </p:nvSpPr>
        <p:spPr>
          <a:xfrm>
            <a:off x="4546601" y="2125743"/>
            <a:ext cx="3251200" cy="369332"/>
          </a:xfrm>
          <a:prstGeom prst="rect">
            <a:avLst/>
          </a:prstGeom>
          <a:noFill/>
        </p:spPr>
        <p:txBody>
          <a:bodyPr wrap="square" rtlCol="0">
            <a:spAutoFit/>
          </a:bodyPr>
          <a:lstStyle/>
          <a:p>
            <a:pPr algn="ctr"/>
            <a:r>
              <a:rPr lang="en-US">
                <a:solidFill>
                  <a:srgbClr val="000E1A"/>
                </a:solidFill>
                <a:latin typeface="Bahnschrift" panose="020B0502040204020203" pitchFamily="34" charset="0"/>
              </a:rPr>
              <a:t>$6,250</a:t>
            </a:r>
          </a:p>
        </p:txBody>
      </p:sp>
      <p:sp>
        <p:nvSpPr>
          <p:cNvPr id="3" name="TextBox 2">
            <a:extLst>
              <a:ext uri="{FF2B5EF4-FFF2-40B4-BE49-F238E27FC236}">
                <a16:creationId xmlns:a16="http://schemas.microsoft.com/office/drawing/2014/main" id="{B8CB1295-4B64-B0A5-69B7-23D0F9F138C4}"/>
              </a:ext>
            </a:extLst>
          </p:cNvPr>
          <p:cNvSpPr txBox="1"/>
          <p:nvPr/>
        </p:nvSpPr>
        <p:spPr>
          <a:xfrm>
            <a:off x="9408886" y="3479514"/>
            <a:ext cx="1146628" cy="369332"/>
          </a:xfrm>
          <a:prstGeom prst="rect">
            <a:avLst/>
          </a:prstGeom>
          <a:noFill/>
        </p:spPr>
        <p:txBody>
          <a:bodyPr wrap="square" rtlCol="0">
            <a:spAutoFit/>
          </a:bodyPr>
          <a:lstStyle/>
          <a:p>
            <a:pPr algn="ctr"/>
            <a:r>
              <a:rPr lang="en-US">
                <a:solidFill>
                  <a:srgbClr val="000E1A"/>
                </a:solidFill>
                <a:latin typeface="Bahnschrift" panose="020B0502040204020203" pitchFamily="34" charset="0"/>
              </a:rPr>
              <a:t>$735.87</a:t>
            </a:r>
          </a:p>
        </p:txBody>
      </p:sp>
      <p:sp>
        <p:nvSpPr>
          <p:cNvPr id="4" name="TextBox 3">
            <a:extLst>
              <a:ext uri="{FF2B5EF4-FFF2-40B4-BE49-F238E27FC236}">
                <a16:creationId xmlns:a16="http://schemas.microsoft.com/office/drawing/2014/main" id="{BBC1BC7A-7873-4A1C-15FF-F3DC0EFC5BDD}"/>
              </a:ext>
            </a:extLst>
          </p:cNvPr>
          <p:cNvSpPr txBox="1"/>
          <p:nvPr/>
        </p:nvSpPr>
        <p:spPr>
          <a:xfrm>
            <a:off x="10065656" y="5584780"/>
            <a:ext cx="1146628" cy="369332"/>
          </a:xfrm>
          <a:prstGeom prst="rect">
            <a:avLst/>
          </a:prstGeom>
          <a:noFill/>
        </p:spPr>
        <p:txBody>
          <a:bodyPr wrap="square" rtlCol="0">
            <a:spAutoFit/>
          </a:bodyPr>
          <a:lstStyle/>
          <a:p>
            <a:pPr algn="ctr"/>
            <a:r>
              <a:rPr lang="en-US">
                <a:solidFill>
                  <a:srgbClr val="000E1A"/>
                </a:solidFill>
                <a:latin typeface="Bahnschrift" panose="020B0502040204020203" pitchFamily="34" charset="0"/>
              </a:rPr>
              <a:t>$-1250</a:t>
            </a:r>
          </a:p>
        </p:txBody>
      </p:sp>
      <p:sp>
        <p:nvSpPr>
          <p:cNvPr id="22" name="TextBox 21">
            <a:extLst>
              <a:ext uri="{FF2B5EF4-FFF2-40B4-BE49-F238E27FC236}">
                <a16:creationId xmlns:a16="http://schemas.microsoft.com/office/drawing/2014/main" id="{83454130-78CF-A5EB-56C2-259009347D09}"/>
              </a:ext>
            </a:extLst>
          </p:cNvPr>
          <p:cNvSpPr txBox="1"/>
          <p:nvPr/>
        </p:nvSpPr>
        <p:spPr>
          <a:xfrm>
            <a:off x="230415" y="292157"/>
            <a:ext cx="6572250" cy="1015663"/>
          </a:xfrm>
          <a:prstGeom prst="rect">
            <a:avLst/>
          </a:prstGeom>
          <a:noFill/>
        </p:spPr>
        <p:txBody>
          <a:bodyPr wrap="square" rtlCol="0">
            <a:spAutoFit/>
          </a:bodyPr>
          <a:lstStyle/>
          <a:p>
            <a:r>
              <a:rPr lang="en-US" sz="6000" b="1">
                <a:ln w="19050">
                  <a:solidFill>
                    <a:srgbClr val="B49763"/>
                  </a:solidFill>
                </a:ln>
                <a:solidFill>
                  <a:srgbClr val="042743"/>
                </a:solidFill>
              </a:rPr>
              <a:t>PROJECT BUDGET</a:t>
            </a:r>
          </a:p>
        </p:txBody>
      </p:sp>
    </p:spTree>
    <p:extLst>
      <p:ext uri="{BB962C8B-B14F-4D97-AF65-F5344CB8AC3E}">
        <p14:creationId xmlns:p14="http://schemas.microsoft.com/office/powerpoint/2010/main" val="3956018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D1A1D-2069-0651-5F04-F435F9B385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C4B8219-9754-C1DB-AA87-D15F79D8F73B}"/>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b="1">
                <a:ln w="12700">
                  <a:solidFill>
                    <a:srgbClr val="B49763"/>
                  </a:solidFill>
                </a:ln>
                <a:solidFill>
                  <a:srgbClr val="013668"/>
                </a:solidFill>
                <a:effectLst>
                  <a:outerShdw blurRad="38100" dist="19050" dir="2700000" algn="tl" rotWithShape="0">
                    <a:schemeClr val="dk1">
                      <a:alpha val="40000"/>
                    </a:schemeClr>
                  </a:outerShdw>
                </a:effectLst>
                <a:latin typeface="+mj-lt"/>
                <a:ea typeface="+mj-ea"/>
                <a:cs typeface="+mj-cs"/>
              </a:rPr>
              <a:t>Customer Requirements</a:t>
            </a:r>
          </a:p>
        </p:txBody>
      </p:sp>
      <p:graphicFrame>
        <p:nvGraphicFramePr>
          <p:cNvPr id="27" name="TextBox 3">
            <a:extLst>
              <a:ext uri="{FF2B5EF4-FFF2-40B4-BE49-F238E27FC236}">
                <a16:creationId xmlns:a16="http://schemas.microsoft.com/office/drawing/2014/main" id="{A10CC6FA-44C7-C6CF-7CC9-DD8259DD0BA3}"/>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descr="Checkmark with solid fill">
            <a:extLst>
              <a:ext uri="{FF2B5EF4-FFF2-40B4-BE49-F238E27FC236}">
                <a16:creationId xmlns:a16="http://schemas.microsoft.com/office/drawing/2014/main" id="{23560BF3-DF40-4491-FFCA-DB29C5E985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799463">
            <a:off x="1333489" y="1625453"/>
            <a:ext cx="2529035" cy="2529035"/>
          </a:xfrm>
          <a:prstGeom prst="rect">
            <a:avLst/>
          </a:prstGeom>
          <a:effectLst>
            <a:softEdge rad="31750"/>
          </a:effectLst>
        </p:spPr>
      </p:pic>
      <p:pic>
        <p:nvPicPr>
          <p:cNvPr id="5" name="Graphic 4" descr="Checkmark with solid fill">
            <a:extLst>
              <a:ext uri="{FF2B5EF4-FFF2-40B4-BE49-F238E27FC236}">
                <a16:creationId xmlns:a16="http://schemas.microsoft.com/office/drawing/2014/main" id="{F1EF60C3-1F49-F673-10AA-CBE25F815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799463">
            <a:off x="4831482" y="1625454"/>
            <a:ext cx="2529035" cy="2529035"/>
          </a:xfrm>
          <a:prstGeom prst="rect">
            <a:avLst/>
          </a:prstGeom>
          <a:effectLst>
            <a:softEdge rad="31750"/>
          </a:effectLst>
        </p:spPr>
      </p:pic>
      <p:pic>
        <p:nvPicPr>
          <p:cNvPr id="6" name="Graphic 5" descr="Checkmark with solid fill">
            <a:extLst>
              <a:ext uri="{FF2B5EF4-FFF2-40B4-BE49-F238E27FC236}">
                <a16:creationId xmlns:a16="http://schemas.microsoft.com/office/drawing/2014/main" id="{62366C2D-443E-3889-01D1-C7F2BAB33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799463">
            <a:off x="8435742" y="1625455"/>
            <a:ext cx="2529035" cy="2529035"/>
          </a:xfrm>
          <a:prstGeom prst="rect">
            <a:avLst/>
          </a:prstGeom>
          <a:effectLst>
            <a:softEdge rad="31750"/>
          </a:effectLst>
        </p:spPr>
      </p:pic>
      <p:pic>
        <p:nvPicPr>
          <p:cNvPr id="8" name="Graphic 7" descr="Checkmark with solid fill">
            <a:extLst>
              <a:ext uri="{FF2B5EF4-FFF2-40B4-BE49-F238E27FC236}">
                <a16:creationId xmlns:a16="http://schemas.microsoft.com/office/drawing/2014/main" id="{37BA0108-FD3A-6D28-C936-67CCF82574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799463">
            <a:off x="1333489" y="3888592"/>
            <a:ext cx="2529035" cy="2529035"/>
          </a:xfrm>
          <a:prstGeom prst="rect">
            <a:avLst/>
          </a:prstGeom>
          <a:effectLst>
            <a:softEdge rad="31750"/>
          </a:effectLst>
        </p:spPr>
      </p:pic>
      <p:pic>
        <p:nvPicPr>
          <p:cNvPr id="9" name="Graphic 8" descr="Checkmark with solid fill">
            <a:extLst>
              <a:ext uri="{FF2B5EF4-FFF2-40B4-BE49-F238E27FC236}">
                <a16:creationId xmlns:a16="http://schemas.microsoft.com/office/drawing/2014/main" id="{A5868A10-78CA-DB90-4AE2-6A09D22B6C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799463">
            <a:off x="4884614" y="3888592"/>
            <a:ext cx="2529035" cy="2529035"/>
          </a:xfrm>
          <a:prstGeom prst="rect">
            <a:avLst/>
          </a:prstGeom>
          <a:effectLst>
            <a:softEdge rad="31750"/>
          </a:effectLst>
        </p:spPr>
      </p:pic>
      <p:pic>
        <p:nvPicPr>
          <p:cNvPr id="10" name="Graphic 9" descr="Checkmark with solid fill">
            <a:extLst>
              <a:ext uri="{FF2B5EF4-FFF2-40B4-BE49-F238E27FC236}">
                <a16:creationId xmlns:a16="http://schemas.microsoft.com/office/drawing/2014/main" id="{705E3B2C-64F8-7989-7A3F-75B668CC00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799463">
            <a:off x="8435737" y="3888592"/>
            <a:ext cx="2529035" cy="2529035"/>
          </a:xfrm>
          <a:prstGeom prst="rect">
            <a:avLst/>
          </a:prstGeom>
          <a:effectLst>
            <a:softEdge rad="31750"/>
          </a:effectLst>
        </p:spPr>
      </p:pic>
    </p:spTree>
    <p:extLst>
      <p:ext uri="{BB962C8B-B14F-4D97-AF65-F5344CB8AC3E}">
        <p14:creationId xmlns:p14="http://schemas.microsoft.com/office/powerpoint/2010/main" val="2046052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ACB77-FFAD-6B5B-29EA-145041EE488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326093-8AA0-2589-84D0-4D4C53ADF0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325" b="43175"/>
          <a:stretch/>
        </p:blipFill>
        <p:spPr>
          <a:xfrm>
            <a:off x="0" y="0"/>
            <a:ext cx="12192000" cy="6858000"/>
          </a:xfrm>
        </p:spPr>
      </p:pic>
      <p:sp>
        <p:nvSpPr>
          <p:cNvPr id="8" name="Freeform 7">
            <a:extLst>
              <a:ext uri="{FF2B5EF4-FFF2-40B4-BE49-F238E27FC236}">
                <a16:creationId xmlns:a16="http://schemas.microsoft.com/office/drawing/2014/main" id="{E0B52C95-AD13-1F85-A747-7DE9D6FC5E43}"/>
              </a:ext>
            </a:extLst>
          </p:cNvPr>
          <p:cNvSpPr/>
          <p:nvPr/>
        </p:nvSpPr>
        <p:spPr>
          <a:xfrm>
            <a:off x="-4241800" y="-4235938"/>
            <a:ext cx="26263600" cy="15595600"/>
          </a:xfrm>
          <a:custGeom>
            <a:avLst/>
            <a:gdLst>
              <a:gd name="csX0" fmla="*/ 7856695 w 24092451"/>
              <a:gd name="csY0" fmla="*/ 3790604 h 13795513"/>
              <a:gd name="csX1" fmla="*/ 7478863 w 24092451"/>
              <a:gd name="csY1" fmla="*/ 4168437 h 13795513"/>
              <a:gd name="csX2" fmla="*/ 7478863 w 24092451"/>
              <a:gd name="csY2" fmla="*/ 5794021 h 13795513"/>
              <a:gd name="csX3" fmla="*/ 7856695 w 24092451"/>
              <a:gd name="csY3" fmla="*/ 6171854 h 13795513"/>
              <a:gd name="csX4" fmla="*/ 9367979 w 24092451"/>
              <a:gd name="csY4" fmla="*/ 6171854 h 13795513"/>
              <a:gd name="csX5" fmla="*/ 9745813 w 24092451"/>
              <a:gd name="csY5" fmla="*/ 5794021 h 13795513"/>
              <a:gd name="csX6" fmla="*/ 9745813 w 24092451"/>
              <a:gd name="csY6" fmla="*/ 4168437 h 13795513"/>
              <a:gd name="csX7" fmla="*/ 9367979 w 24092451"/>
              <a:gd name="csY7" fmla="*/ 3790604 h 13795513"/>
              <a:gd name="csX8" fmla="*/ 0 w 24092451"/>
              <a:gd name="csY8" fmla="*/ 0 h 13795513"/>
              <a:gd name="csX9" fmla="*/ 24092451 w 24092451"/>
              <a:gd name="csY9" fmla="*/ 0 h 13795513"/>
              <a:gd name="csX10" fmla="*/ 24092451 w 24092451"/>
              <a:gd name="csY10" fmla="*/ 13795513 h 13795513"/>
              <a:gd name="csX11" fmla="*/ 0 w 24092451"/>
              <a:gd name="csY11" fmla="*/ 13795513 h 1379551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24092451" h="13795513">
                <a:moveTo>
                  <a:pt x="7856695" y="3790604"/>
                </a:moveTo>
                <a:cubicBezTo>
                  <a:pt x="7648024" y="3790604"/>
                  <a:pt x="7478863" y="3959766"/>
                  <a:pt x="7478863" y="4168437"/>
                </a:cubicBezTo>
                <a:lnTo>
                  <a:pt x="7478863" y="5794021"/>
                </a:lnTo>
                <a:cubicBezTo>
                  <a:pt x="7478863" y="6002692"/>
                  <a:pt x="7648024" y="6171854"/>
                  <a:pt x="7856695" y="6171854"/>
                </a:cubicBezTo>
                <a:lnTo>
                  <a:pt x="9367979" y="6171854"/>
                </a:lnTo>
                <a:cubicBezTo>
                  <a:pt x="9576651" y="6171854"/>
                  <a:pt x="9745813" y="6002692"/>
                  <a:pt x="9745813" y="5794021"/>
                </a:cubicBezTo>
                <a:lnTo>
                  <a:pt x="9745813" y="4168437"/>
                </a:lnTo>
                <a:cubicBezTo>
                  <a:pt x="9745813" y="3959766"/>
                  <a:pt x="9576651" y="3790604"/>
                  <a:pt x="9367979" y="3790604"/>
                </a:cubicBezTo>
                <a:close/>
                <a:moveTo>
                  <a:pt x="0" y="0"/>
                </a:moveTo>
                <a:lnTo>
                  <a:pt x="24092451" y="0"/>
                </a:lnTo>
                <a:lnTo>
                  <a:pt x="24092451" y="13795513"/>
                </a:lnTo>
                <a:lnTo>
                  <a:pt x="0" y="13795513"/>
                </a:lnTo>
                <a:close/>
              </a:path>
            </a:pathLst>
          </a:custGeom>
          <a:solidFill>
            <a:schemeClr val="tx1">
              <a:alpha val="70000"/>
            </a:schemeClr>
          </a:solidFill>
          <a:effectLst>
            <a:glow rad="381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Name">
            <a:extLst>
              <a:ext uri="{FF2B5EF4-FFF2-40B4-BE49-F238E27FC236}">
                <a16:creationId xmlns:a16="http://schemas.microsoft.com/office/drawing/2014/main" id="{C911229C-D5C8-4E9C-A9C2-EE13C6E15A49}"/>
              </a:ext>
            </a:extLst>
          </p:cNvPr>
          <p:cNvSpPr txBox="1"/>
          <p:nvPr/>
        </p:nvSpPr>
        <p:spPr>
          <a:xfrm>
            <a:off x="6309358" y="101444"/>
            <a:ext cx="4135903" cy="707886"/>
          </a:xfrm>
          <a:prstGeom prst="rect">
            <a:avLst/>
          </a:prstGeom>
          <a:noFill/>
        </p:spPr>
        <p:txBody>
          <a:bodyPr wrap="square" rtlCol="0">
            <a:spAutoFit/>
          </a:bodyPr>
          <a:lstStyle/>
          <a:p>
            <a:r>
              <a:rPr lang="en-US" sz="4000" b="1">
                <a:solidFill>
                  <a:schemeClr val="bg1"/>
                </a:solidFill>
              </a:rPr>
              <a:t>Dominique Vidal</a:t>
            </a:r>
          </a:p>
        </p:txBody>
      </p:sp>
      <p:sp>
        <p:nvSpPr>
          <p:cNvPr id="7" name="Position">
            <a:extLst>
              <a:ext uri="{FF2B5EF4-FFF2-40B4-BE49-F238E27FC236}">
                <a16:creationId xmlns:a16="http://schemas.microsoft.com/office/drawing/2014/main" id="{D2046DE8-D99A-EB48-5770-4564290C7513}"/>
              </a:ext>
            </a:extLst>
          </p:cNvPr>
          <p:cNvSpPr txBox="1"/>
          <p:nvPr/>
        </p:nvSpPr>
        <p:spPr>
          <a:xfrm>
            <a:off x="6413531" y="809330"/>
            <a:ext cx="7467600" cy="369332"/>
          </a:xfrm>
          <a:prstGeom prst="rect">
            <a:avLst/>
          </a:prstGeom>
          <a:noFill/>
        </p:spPr>
        <p:txBody>
          <a:bodyPr wrap="square" lIns="91440" tIns="45720" rIns="91440" bIns="45720" rtlCol="0" anchor="t">
            <a:spAutoFit/>
          </a:bodyPr>
          <a:lstStyle/>
          <a:p>
            <a:r>
              <a:rPr lang="en-US">
                <a:solidFill>
                  <a:schemeClr val="bg1"/>
                </a:solidFill>
              </a:rPr>
              <a:t>Project Lead / Fundraising</a:t>
            </a:r>
          </a:p>
        </p:txBody>
      </p:sp>
    </p:spTree>
    <p:extLst>
      <p:ext uri="{BB962C8B-B14F-4D97-AF65-F5344CB8AC3E}">
        <p14:creationId xmlns:p14="http://schemas.microsoft.com/office/powerpoint/2010/main" val="3315819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B0811-6B27-0AA9-D97D-251BBC33005C}"/>
            </a:ext>
          </a:extLst>
        </p:cNvPr>
        <p:cNvGrpSpPr/>
        <p:nvPr/>
      </p:nvGrpSpPr>
      <p:grpSpPr>
        <a:xfrm>
          <a:off x="0" y="0"/>
          <a:ext cx="0" cy="0"/>
          <a:chOff x="0" y="0"/>
          <a:chExt cx="0" cy="0"/>
        </a:xfrm>
      </p:grpSpPr>
      <p:graphicFrame>
        <p:nvGraphicFramePr>
          <p:cNvPr id="27" name="TextBox 3">
            <a:extLst>
              <a:ext uri="{FF2B5EF4-FFF2-40B4-BE49-F238E27FC236}">
                <a16:creationId xmlns:a16="http://schemas.microsoft.com/office/drawing/2014/main" id="{AF3C622A-C8D6-1CE8-A73E-FB66DC8CE909}"/>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3830D0A-ED28-600E-387B-4ADF26E0C64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b="1">
                <a:ln w="12700">
                  <a:solidFill>
                    <a:srgbClr val="B49763"/>
                  </a:solidFill>
                </a:ln>
                <a:solidFill>
                  <a:srgbClr val="013668"/>
                </a:solidFill>
                <a:effectLst>
                  <a:outerShdw blurRad="38100" dist="19050" dir="2700000" algn="tl" rotWithShape="0">
                    <a:schemeClr val="dk1">
                      <a:alpha val="40000"/>
                    </a:schemeClr>
                  </a:outerShdw>
                </a:effectLst>
                <a:latin typeface="+mj-lt"/>
                <a:ea typeface="+mj-ea"/>
                <a:cs typeface="+mj-cs"/>
              </a:rPr>
              <a:t>Customer Requirements</a:t>
            </a:r>
          </a:p>
        </p:txBody>
      </p:sp>
      <p:pic>
        <p:nvPicPr>
          <p:cNvPr id="2" name="Graphic 1" descr="Checkmark with solid fill">
            <a:extLst>
              <a:ext uri="{FF2B5EF4-FFF2-40B4-BE49-F238E27FC236}">
                <a16:creationId xmlns:a16="http://schemas.microsoft.com/office/drawing/2014/main" id="{14BC5BCC-13D8-F023-00FC-7DE58AFB25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799463">
            <a:off x="4950289" y="1625453"/>
            <a:ext cx="2529035" cy="2529035"/>
          </a:xfrm>
          <a:prstGeom prst="rect">
            <a:avLst/>
          </a:prstGeom>
          <a:effectLst>
            <a:softEdge rad="31750"/>
          </a:effectLst>
        </p:spPr>
      </p:pic>
      <p:pic>
        <p:nvPicPr>
          <p:cNvPr id="5" name="Graphic 4" descr="Checkmark with solid fill">
            <a:extLst>
              <a:ext uri="{FF2B5EF4-FFF2-40B4-BE49-F238E27FC236}">
                <a16:creationId xmlns:a16="http://schemas.microsoft.com/office/drawing/2014/main" id="{CDB16F33-B3C4-2CAA-280D-F42CE091AF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799463">
            <a:off x="6758686" y="3934313"/>
            <a:ext cx="2529035" cy="2529035"/>
          </a:xfrm>
          <a:prstGeom prst="rect">
            <a:avLst/>
          </a:prstGeom>
          <a:effectLst>
            <a:softEdge rad="31750"/>
          </a:effectLst>
        </p:spPr>
      </p:pic>
      <p:pic>
        <p:nvPicPr>
          <p:cNvPr id="1026" name="Picture 2" descr="Loading - Free shapes icons">
            <a:extLst>
              <a:ext uri="{FF2B5EF4-FFF2-40B4-BE49-F238E27FC236}">
                <a16:creationId xmlns:a16="http://schemas.microsoft.com/office/drawing/2014/main" id="{8D955256-999C-500A-7AED-86E1FEC013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5599" y="1988410"/>
            <a:ext cx="1741715" cy="1741715"/>
          </a:xfrm>
          <a:prstGeom prst="rect">
            <a:avLst/>
          </a:prstGeom>
          <a:noFill/>
        </p:spPr>
      </p:pic>
      <p:pic>
        <p:nvPicPr>
          <p:cNvPr id="6" name="Picture 2" descr="Loading - Free shapes icons">
            <a:extLst>
              <a:ext uri="{FF2B5EF4-FFF2-40B4-BE49-F238E27FC236}">
                <a16:creationId xmlns:a16="http://schemas.microsoft.com/office/drawing/2014/main" id="{4989D09C-3BD2-E000-DBB8-CD0D92E0F6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7314" y="4327972"/>
            <a:ext cx="1741715" cy="1741715"/>
          </a:xfrm>
          <a:prstGeom prst="rect">
            <a:avLst/>
          </a:prstGeom>
          <a:noFill/>
        </p:spPr>
      </p:pic>
      <p:pic>
        <p:nvPicPr>
          <p:cNvPr id="7" name="Picture 2" descr="Loading - Free shapes icons">
            <a:extLst>
              <a:ext uri="{FF2B5EF4-FFF2-40B4-BE49-F238E27FC236}">
                <a16:creationId xmlns:a16="http://schemas.microsoft.com/office/drawing/2014/main" id="{34930401-5781-DB03-FFD2-13C017E0EC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14006" y="1995691"/>
            <a:ext cx="1741715" cy="1741715"/>
          </a:xfrm>
          <a:prstGeom prst="rect">
            <a:avLst/>
          </a:prstGeom>
          <a:noFill/>
        </p:spPr>
      </p:pic>
    </p:spTree>
    <p:extLst>
      <p:ext uri="{BB962C8B-B14F-4D97-AF65-F5344CB8AC3E}">
        <p14:creationId xmlns:p14="http://schemas.microsoft.com/office/powerpoint/2010/main" val="1251194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6F01E9F-6B0E-4CF9-87AF-27ECD8D46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in a blue shirt and headphones&#10;&#10;AI-generated content may be incorrect.">
            <a:extLst>
              <a:ext uri="{FF2B5EF4-FFF2-40B4-BE49-F238E27FC236}">
                <a16:creationId xmlns:a16="http://schemas.microsoft.com/office/drawing/2014/main" id="{6D0D14E9-D1A4-63B6-0477-F3754603034D}"/>
              </a:ext>
            </a:extLst>
          </p:cNvPr>
          <p:cNvPicPr>
            <a:picLocks noChangeAspect="1"/>
          </p:cNvPicPr>
          <p:nvPr/>
        </p:nvPicPr>
        <p:blipFill>
          <a:blip r:embed="rId2">
            <a:extLst>
              <a:ext uri="{28A0092B-C50C-407E-A947-70E740481C1C}">
                <a14:useLocalDpi xmlns:a14="http://schemas.microsoft.com/office/drawing/2010/main" val="0"/>
              </a:ext>
            </a:extLst>
          </a:blip>
          <a:srcRect l="23260" r="21261" b="2"/>
          <a:stretch>
            <a:fillRect/>
          </a:stretch>
        </p:blipFill>
        <p:spPr>
          <a:xfrm rot="5400000">
            <a:off x="603252" y="-603252"/>
            <a:ext cx="3428996" cy="4635500"/>
          </a:xfrm>
          <a:prstGeom prst="rect">
            <a:avLst/>
          </a:prstGeom>
        </p:spPr>
      </p:pic>
      <p:pic>
        <p:nvPicPr>
          <p:cNvPr id="3" name="Picture 2" descr="A person talking into a microphone&#10;&#10;AI-generated content may be incorrect.">
            <a:extLst>
              <a:ext uri="{FF2B5EF4-FFF2-40B4-BE49-F238E27FC236}">
                <a16:creationId xmlns:a16="http://schemas.microsoft.com/office/drawing/2014/main" id="{20B50564-9884-37AB-1E0A-BB76D62CDE8B}"/>
              </a:ext>
            </a:extLst>
          </p:cNvPr>
          <p:cNvPicPr>
            <a:picLocks noChangeAspect="1"/>
          </p:cNvPicPr>
          <p:nvPr/>
        </p:nvPicPr>
        <p:blipFill>
          <a:blip r:embed="rId3">
            <a:extLst>
              <a:ext uri="{28A0092B-C50C-407E-A947-70E740481C1C}">
                <a14:useLocalDpi xmlns:a14="http://schemas.microsoft.com/office/drawing/2010/main" val="0"/>
              </a:ext>
            </a:extLst>
          </a:blip>
          <a:srcRect l="15812" t="17276" r="46463" b="2"/>
          <a:stretch>
            <a:fillRect/>
          </a:stretch>
        </p:blipFill>
        <p:spPr>
          <a:xfrm rot="5400000">
            <a:off x="6116320" y="-1549406"/>
            <a:ext cx="4594863" cy="7556501"/>
          </a:xfrm>
          <a:prstGeom prst="rect">
            <a:avLst/>
          </a:prstGeom>
        </p:spPr>
      </p:pic>
      <p:pic>
        <p:nvPicPr>
          <p:cNvPr id="5" name="Picture 4" descr="A person standing in a room with a person&#10;&#10;AI-generated content may be incorrect.">
            <a:extLst>
              <a:ext uri="{FF2B5EF4-FFF2-40B4-BE49-F238E27FC236}">
                <a16:creationId xmlns:a16="http://schemas.microsoft.com/office/drawing/2014/main" id="{FE167AB6-661C-E3BF-04B0-F8424F41A4CC}"/>
              </a:ext>
            </a:extLst>
          </p:cNvPr>
          <p:cNvPicPr>
            <a:picLocks noChangeAspect="1"/>
          </p:cNvPicPr>
          <p:nvPr/>
        </p:nvPicPr>
        <p:blipFill>
          <a:blip r:embed="rId4">
            <a:extLst>
              <a:ext uri="{28A0092B-C50C-407E-A947-70E740481C1C}">
                <a14:useLocalDpi xmlns:a14="http://schemas.microsoft.com/office/drawing/2010/main" val="0"/>
              </a:ext>
            </a:extLst>
          </a:blip>
          <a:srcRect l="7551" t="24911" r="57942" b="12218"/>
          <a:stretch>
            <a:fillRect/>
          </a:stretch>
        </p:blipFill>
        <p:spPr>
          <a:xfrm rot="5400000">
            <a:off x="578149" y="2800646"/>
            <a:ext cx="3428997" cy="4685704"/>
          </a:xfrm>
          <a:prstGeom prst="rect">
            <a:avLst/>
          </a:prstGeom>
        </p:spPr>
      </p:pic>
      <p:pic>
        <p:nvPicPr>
          <p:cNvPr id="13" name="Picture 12" descr="A group of people wearing white hazmat suits and face masks&#10;&#10;AI-generated content may be incorrect.">
            <a:extLst>
              <a:ext uri="{FF2B5EF4-FFF2-40B4-BE49-F238E27FC236}">
                <a16:creationId xmlns:a16="http://schemas.microsoft.com/office/drawing/2014/main" id="{E15E8A67-CF88-AFE6-D999-6090D2B34635}"/>
              </a:ext>
            </a:extLst>
          </p:cNvPr>
          <p:cNvPicPr>
            <a:picLocks noChangeAspect="1"/>
          </p:cNvPicPr>
          <p:nvPr/>
        </p:nvPicPr>
        <p:blipFill>
          <a:blip r:embed="rId5">
            <a:extLst>
              <a:ext uri="{28A0092B-C50C-407E-A947-70E740481C1C}">
                <a14:useLocalDpi xmlns:a14="http://schemas.microsoft.com/office/drawing/2010/main" val="0"/>
              </a:ext>
            </a:extLst>
          </a:blip>
          <a:srcRect l="-287" t="500" r="28161" b="11360"/>
          <a:stretch>
            <a:fillRect/>
          </a:stretch>
        </p:blipFill>
        <p:spPr>
          <a:xfrm rot="5400000">
            <a:off x="4550667" y="4616392"/>
            <a:ext cx="2337770" cy="2142604"/>
          </a:xfrm>
          <a:prstGeom prst="rect">
            <a:avLst/>
          </a:prstGeom>
        </p:spPr>
      </p:pic>
      <p:pic>
        <p:nvPicPr>
          <p:cNvPr id="11" name="Picture 10" descr="A person holding a stack of money&#10;&#10;AI-generated content may be incorrect.">
            <a:extLst>
              <a:ext uri="{FF2B5EF4-FFF2-40B4-BE49-F238E27FC236}">
                <a16:creationId xmlns:a16="http://schemas.microsoft.com/office/drawing/2014/main" id="{5F084024-09E2-A682-2386-95EA4F34803E}"/>
              </a:ext>
            </a:extLst>
          </p:cNvPr>
          <p:cNvPicPr>
            <a:picLocks noChangeAspect="1"/>
          </p:cNvPicPr>
          <p:nvPr/>
        </p:nvPicPr>
        <p:blipFill>
          <a:blip r:embed="rId6">
            <a:extLst>
              <a:ext uri="{28A0092B-C50C-407E-A947-70E740481C1C}">
                <a14:useLocalDpi xmlns:a14="http://schemas.microsoft.com/office/drawing/2010/main" val="0"/>
              </a:ext>
            </a:extLst>
          </a:blip>
          <a:srcRect l="875" r="-875" b="18435"/>
          <a:stretch>
            <a:fillRect/>
          </a:stretch>
        </p:blipFill>
        <p:spPr>
          <a:xfrm rot="21600000">
            <a:off x="9779836" y="4526274"/>
            <a:ext cx="2412157" cy="2331726"/>
          </a:xfrm>
          <a:prstGeom prst="rect">
            <a:avLst/>
          </a:prstGeom>
        </p:spPr>
      </p:pic>
      <p:pic>
        <p:nvPicPr>
          <p:cNvPr id="2" name="Picture 1" descr="A person wearing safety glasses&#10;&#10;AI-generated content may be incorrect.">
            <a:extLst>
              <a:ext uri="{FF2B5EF4-FFF2-40B4-BE49-F238E27FC236}">
                <a16:creationId xmlns:a16="http://schemas.microsoft.com/office/drawing/2014/main" id="{85C1C246-AB9F-B2E5-897D-F77FBF521908}"/>
              </a:ext>
            </a:extLst>
          </p:cNvPr>
          <p:cNvPicPr>
            <a:picLocks noChangeAspect="1"/>
          </p:cNvPicPr>
          <p:nvPr/>
        </p:nvPicPr>
        <p:blipFill>
          <a:blip r:embed="rId7"/>
          <a:srcRect l="323" t="-95" r="23051" b="94"/>
          <a:stretch>
            <a:fillRect/>
          </a:stretch>
        </p:blipFill>
        <p:spPr>
          <a:xfrm>
            <a:off x="6791917" y="4523333"/>
            <a:ext cx="2094384" cy="2332467"/>
          </a:xfrm>
          <a:prstGeom prst="rect">
            <a:avLst/>
          </a:prstGeom>
        </p:spPr>
      </p:pic>
      <p:pic>
        <p:nvPicPr>
          <p:cNvPr id="4" name="Picture 3" descr="A group of people working on a machine&#10;&#10;AI-generated content may be incorrect.">
            <a:extLst>
              <a:ext uri="{FF2B5EF4-FFF2-40B4-BE49-F238E27FC236}">
                <a16:creationId xmlns:a16="http://schemas.microsoft.com/office/drawing/2014/main" id="{80189AA7-A55E-D9E2-B726-E3D9494488CC}"/>
              </a:ext>
            </a:extLst>
          </p:cNvPr>
          <p:cNvPicPr>
            <a:picLocks noChangeAspect="1"/>
          </p:cNvPicPr>
          <p:nvPr/>
        </p:nvPicPr>
        <p:blipFill>
          <a:blip r:embed="rId8"/>
          <a:srcRect l="11504" t="28352" r="41003" b="37585"/>
          <a:stretch>
            <a:fillRect/>
          </a:stretch>
        </p:blipFill>
        <p:spPr>
          <a:xfrm>
            <a:off x="8728380" y="4525083"/>
            <a:ext cx="1498116" cy="2336090"/>
          </a:xfrm>
          <a:prstGeom prst="rect">
            <a:avLst/>
          </a:prstGeom>
        </p:spPr>
      </p:pic>
    </p:spTree>
    <p:extLst>
      <p:ext uri="{BB962C8B-B14F-4D97-AF65-F5344CB8AC3E}">
        <p14:creationId xmlns:p14="http://schemas.microsoft.com/office/powerpoint/2010/main" val="374202022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5DEB2-7F51-BAD7-6FEB-66B5F7EDFACD}"/>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2D000D-5CA8-4FFC-047F-15E36A1D77D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325" b="43175"/>
          <a:stretch/>
        </p:blipFill>
        <p:spPr>
          <a:xfrm>
            <a:off x="0" y="0"/>
            <a:ext cx="12192000" cy="6858000"/>
          </a:xfrm>
        </p:spPr>
      </p:pic>
      <p:sp>
        <p:nvSpPr>
          <p:cNvPr id="8" name="Freeform 7">
            <a:extLst>
              <a:ext uri="{FF2B5EF4-FFF2-40B4-BE49-F238E27FC236}">
                <a16:creationId xmlns:a16="http://schemas.microsoft.com/office/drawing/2014/main" id="{58D093EC-C6B4-B307-EB6F-E7888BC31DCD}"/>
              </a:ext>
            </a:extLst>
          </p:cNvPr>
          <p:cNvSpPr/>
          <p:nvPr/>
        </p:nvSpPr>
        <p:spPr>
          <a:xfrm>
            <a:off x="-5261708" y="-2846753"/>
            <a:ext cx="26263600" cy="15595600"/>
          </a:xfrm>
          <a:custGeom>
            <a:avLst/>
            <a:gdLst>
              <a:gd name="csX0" fmla="*/ 7856695 w 24092451"/>
              <a:gd name="csY0" fmla="*/ 3790604 h 13795513"/>
              <a:gd name="csX1" fmla="*/ 7478863 w 24092451"/>
              <a:gd name="csY1" fmla="*/ 4168437 h 13795513"/>
              <a:gd name="csX2" fmla="*/ 7478863 w 24092451"/>
              <a:gd name="csY2" fmla="*/ 5794021 h 13795513"/>
              <a:gd name="csX3" fmla="*/ 7856695 w 24092451"/>
              <a:gd name="csY3" fmla="*/ 6171854 h 13795513"/>
              <a:gd name="csX4" fmla="*/ 9367979 w 24092451"/>
              <a:gd name="csY4" fmla="*/ 6171854 h 13795513"/>
              <a:gd name="csX5" fmla="*/ 9745813 w 24092451"/>
              <a:gd name="csY5" fmla="*/ 5794021 h 13795513"/>
              <a:gd name="csX6" fmla="*/ 9745813 w 24092451"/>
              <a:gd name="csY6" fmla="*/ 4168437 h 13795513"/>
              <a:gd name="csX7" fmla="*/ 9367979 w 24092451"/>
              <a:gd name="csY7" fmla="*/ 3790604 h 13795513"/>
              <a:gd name="csX8" fmla="*/ 0 w 24092451"/>
              <a:gd name="csY8" fmla="*/ 0 h 13795513"/>
              <a:gd name="csX9" fmla="*/ 24092451 w 24092451"/>
              <a:gd name="csY9" fmla="*/ 0 h 13795513"/>
              <a:gd name="csX10" fmla="*/ 24092451 w 24092451"/>
              <a:gd name="csY10" fmla="*/ 13795513 h 13795513"/>
              <a:gd name="csX11" fmla="*/ 0 w 24092451"/>
              <a:gd name="csY11" fmla="*/ 13795513 h 1379551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24092451" h="13795513">
                <a:moveTo>
                  <a:pt x="7856695" y="3790604"/>
                </a:moveTo>
                <a:cubicBezTo>
                  <a:pt x="7648024" y="3790604"/>
                  <a:pt x="7478863" y="3959766"/>
                  <a:pt x="7478863" y="4168437"/>
                </a:cubicBezTo>
                <a:lnTo>
                  <a:pt x="7478863" y="5794021"/>
                </a:lnTo>
                <a:cubicBezTo>
                  <a:pt x="7478863" y="6002692"/>
                  <a:pt x="7648024" y="6171854"/>
                  <a:pt x="7856695" y="6171854"/>
                </a:cubicBezTo>
                <a:lnTo>
                  <a:pt x="9367979" y="6171854"/>
                </a:lnTo>
                <a:cubicBezTo>
                  <a:pt x="9576651" y="6171854"/>
                  <a:pt x="9745813" y="6002692"/>
                  <a:pt x="9745813" y="5794021"/>
                </a:cubicBezTo>
                <a:lnTo>
                  <a:pt x="9745813" y="4168437"/>
                </a:lnTo>
                <a:cubicBezTo>
                  <a:pt x="9745813" y="3959766"/>
                  <a:pt x="9576651" y="3790604"/>
                  <a:pt x="9367979" y="3790604"/>
                </a:cubicBezTo>
                <a:close/>
                <a:moveTo>
                  <a:pt x="0" y="0"/>
                </a:moveTo>
                <a:lnTo>
                  <a:pt x="24092451" y="0"/>
                </a:lnTo>
                <a:lnTo>
                  <a:pt x="24092451" y="13795513"/>
                </a:lnTo>
                <a:lnTo>
                  <a:pt x="0" y="13795513"/>
                </a:lnTo>
                <a:close/>
              </a:path>
            </a:pathLst>
          </a:custGeom>
          <a:solidFill>
            <a:schemeClr val="tx1">
              <a:alpha val="70000"/>
            </a:schemeClr>
          </a:solidFill>
          <a:effectLst>
            <a:glow rad="381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Name">
            <a:extLst>
              <a:ext uri="{FF2B5EF4-FFF2-40B4-BE49-F238E27FC236}">
                <a16:creationId xmlns:a16="http://schemas.microsoft.com/office/drawing/2014/main" id="{20F3A13B-A387-A29D-224D-1B1F53223EF4}"/>
              </a:ext>
            </a:extLst>
          </p:cNvPr>
          <p:cNvSpPr txBox="1"/>
          <p:nvPr/>
        </p:nvSpPr>
        <p:spPr>
          <a:xfrm>
            <a:off x="5416774" y="1490629"/>
            <a:ext cx="4135903" cy="707886"/>
          </a:xfrm>
          <a:prstGeom prst="rect">
            <a:avLst/>
          </a:prstGeom>
          <a:noFill/>
        </p:spPr>
        <p:txBody>
          <a:bodyPr wrap="square" rtlCol="0">
            <a:spAutoFit/>
          </a:bodyPr>
          <a:lstStyle/>
          <a:p>
            <a:r>
              <a:rPr lang="en-US" sz="4000" b="1">
                <a:solidFill>
                  <a:schemeClr val="bg1"/>
                </a:solidFill>
              </a:rPr>
              <a:t>Andrew Vitale</a:t>
            </a:r>
          </a:p>
        </p:txBody>
      </p:sp>
      <p:sp>
        <p:nvSpPr>
          <p:cNvPr id="7" name="Position">
            <a:extLst>
              <a:ext uri="{FF2B5EF4-FFF2-40B4-BE49-F238E27FC236}">
                <a16:creationId xmlns:a16="http://schemas.microsoft.com/office/drawing/2014/main" id="{7E9E601F-CCF7-4DFB-35E4-BDC70421837F}"/>
              </a:ext>
            </a:extLst>
          </p:cNvPr>
          <p:cNvSpPr txBox="1"/>
          <p:nvPr/>
        </p:nvSpPr>
        <p:spPr>
          <a:xfrm>
            <a:off x="5416774" y="2198515"/>
            <a:ext cx="7467600" cy="369332"/>
          </a:xfrm>
          <a:prstGeom prst="rect">
            <a:avLst/>
          </a:prstGeom>
          <a:noFill/>
        </p:spPr>
        <p:txBody>
          <a:bodyPr wrap="square" lIns="91440" tIns="45720" rIns="91440" bIns="45720" rtlCol="0" anchor="t">
            <a:spAutoFit/>
          </a:bodyPr>
          <a:lstStyle/>
          <a:p>
            <a:r>
              <a:rPr lang="en-US">
                <a:solidFill>
                  <a:schemeClr val="bg1"/>
                </a:solidFill>
              </a:rPr>
              <a:t>Steering Engineer</a:t>
            </a:r>
          </a:p>
        </p:txBody>
      </p:sp>
    </p:spTree>
    <p:extLst>
      <p:ext uri="{BB962C8B-B14F-4D97-AF65-F5344CB8AC3E}">
        <p14:creationId xmlns:p14="http://schemas.microsoft.com/office/powerpoint/2010/main" val="2918715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3016C-4A24-DB81-E2B5-4AF5F68E4BFE}"/>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D9D65C-D052-D3B2-1362-DEA0730EB7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325" b="43175"/>
          <a:stretch/>
        </p:blipFill>
        <p:spPr>
          <a:xfrm>
            <a:off x="0" y="0"/>
            <a:ext cx="12192000" cy="6858000"/>
          </a:xfrm>
        </p:spPr>
      </p:pic>
      <p:sp>
        <p:nvSpPr>
          <p:cNvPr id="8" name="Freeform 7">
            <a:extLst>
              <a:ext uri="{FF2B5EF4-FFF2-40B4-BE49-F238E27FC236}">
                <a16:creationId xmlns:a16="http://schemas.microsoft.com/office/drawing/2014/main" id="{D9A86B58-7476-74C3-8024-0D0132EF3BDC}"/>
              </a:ext>
            </a:extLst>
          </p:cNvPr>
          <p:cNvSpPr/>
          <p:nvPr/>
        </p:nvSpPr>
        <p:spPr>
          <a:xfrm>
            <a:off x="-3239477" y="-2495061"/>
            <a:ext cx="26263600" cy="15595600"/>
          </a:xfrm>
          <a:custGeom>
            <a:avLst/>
            <a:gdLst>
              <a:gd name="csX0" fmla="*/ 7856695 w 24092451"/>
              <a:gd name="csY0" fmla="*/ 3790604 h 13795513"/>
              <a:gd name="csX1" fmla="*/ 7478863 w 24092451"/>
              <a:gd name="csY1" fmla="*/ 4168437 h 13795513"/>
              <a:gd name="csX2" fmla="*/ 7478863 w 24092451"/>
              <a:gd name="csY2" fmla="*/ 5794021 h 13795513"/>
              <a:gd name="csX3" fmla="*/ 7856695 w 24092451"/>
              <a:gd name="csY3" fmla="*/ 6171854 h 13795513"/>
              <a:gd name="csX4" fmla="*/ 9367979 w 24092451"/>
              <a:gd name="csY4" fmla="*/ 6171854 h 13795513"/>
              <a:gd name="csX5" fmla="*/ 9745813 w 24092451"/>
              <a:gd name="csY5" fmla="*/ 5794021 h 13795513"/>
              <a:gd name="csX6" fmla="*/ 9745813 w 24092451"/>
              <a:gd name="csY6" fmla="*/ 4168437 h 13795513"/>
              <a:gd name="csX7" fmla="*/ 9367979 w 24092451"/>
              <a:gd name="csY7" fmla="*/ 3790604 h 13795513"/>
              <a:gd name="csX8" fmla="*/ 0 w 24092451"/>
              <a:gd name="csY8" fmla="*/ 0 h 13795513"/>
              <a:gd name="csX9" fmla="*/ 24092451 w 24092451"/>
              <a:gd name="csY9" fmla="*/ 0 h 13795513"/>
              <a:gd name="csX10" fmla="*/ 24092451 w 24092451"/>
              <a:gd name="csY10" fmla="*/ 13795513 h 13795513"/>
              <a:gd name="csX11" fmla="*/ 0 w 24092451"/>
              <a:gd name="csY11" fmla="*/ 13795513 h 1379551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24092451" h="13795513">
                <a:moveTo>
                  <a:pt x="7856695" y="3790604"/>
                </a:moveTo>
                <a:cubicBezTo>
                  <a:pt x="7648024" y="3790604"/>
                  <a:pt x="7478863" y="3959766"/>
                  <a:pt x="7478863" y="4168437"/>
                </a:cubicBezTo>
                <a:lnTo>
                  <a:pt x="7478863" y="5794021"/>
                </a:lnTo>
                <a:cubicBezTo>
                  <a:pt x="7478863" y="6002692"/>
                  <a:pt x="7648024" y="6171854"/>
                  <a:pt x="7856695" y="6171854"/>
                </a:cubicBezTo>
                <a:lnTo>
                  <a:pt x="9367979" y="6171854"/>
                </a:lnTo>
                <a:cubicBezTo>
                  <a:pt x="9576651" y="6171854"/>
                  <a:pt x="9745813" y="6002692"/>
                  <a:pt x="9745813" y="5794021"/>
                </a:cubicBezTo>
                <a:lnTo>
                  <a:pt x="9745813" y="4168437"/>
                </a:lnTo>
                <a:cubicBezTo>
                  <a:pt x="9745813" y="3959766"/>
                  <a:pt x="9576651" y="3790604"/>
                  <a:pt x="9367979" y="3790604"/>
                </a:cubicBezTo>
                <a:close/>
                <a:moveTo>
                  <a:pt x="0" y="0"/>
                </a:moveTo>
                <a:lnTo>
                  <a:pt x="24092451" y="0"/>
                </a:lnTo>
                <a:lnTo>
                  <a:pt x="24092451" y="13795513"/>
                </a:lnTo>
                <a:lnTo>
                  <a:pt x="0" y="13795513"/>
                </a:lnTo>
                <a:close/>
              </a:path>
            </a:pathLst>
          </a:custGeom>
          <a:solidFill>
            <a:schemeClr val="tx1">
              <a:alpha val="70000"/>
            </a:schemeClr>
          </a:solidFill>
          <a:effectLst>
            <a:glow rad="381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Name">
            <a:extLst>
              <a:ext uri="{FF2B5EF4-FFF2-40B4-BE49-F238E27FC236}">
                <a16:creationId xmlns:a16="http://schemas.microsoft.com/office/drawing/2014/main" id="{BBCE5AC6-8E5B-A380-5C32-C6F8DB6D1622}"/>
              </a:ext>
            </a:extLst>
          </p:cNvPr>
          <p:cNvSpPr txBox="1"/>
          <p:nvPr/>
        </p:nvSpPr>
        <p:spPr>
          <a:xfrm>
            <a:off x="7462152" y="1842321"/>
            <a:ext cx="4135903" cy="707886"/>
          </a:xfrm>
          <a:prstGeom prst="rect">
            <a:avLst/>
          </a:prstGeom>
          <a:noFill/>
        </p:spPr>
        <p:txBody>
          <a:bodyPr wrap="square" rtlCol="0">
            <a:spAutoFit/>
          </a:bodyPr>
          <a:lstStyle/>
          <a:p>
            <a:r>
              <a:rPr lang="en-US" sz="4000" b="1">
                <a:solidFill>
                  <a:schemeClr val="bg1"/>
                </a:solidFill>
              </a:rPr>
              <a:t>Charles Casey</a:t>
            </a:r>
          </a:p>
        </p:txBody>
      </p:sp>
      <p:sp>
        <p:nvSpPr>
          <p:cNvPr id="7" name="Position">
            <a:extLst>
              <a:ext uri="{FF2B5EF4-FFF2-40B4-BE49-F238E27FC236}">
                <a16:creationId xmlns:a16="http://schemas.microsoft.com/office/drawing/2014/main" id="{8A036101-0BC7-FF76-A7D7-2AEA9F59F7CC}"/>
              </a:ext>
            </a:extLst>
          </p:cNvPr>
          <p:cNvSpPr txBox="1"/>
          <p:nvPr/>
        </p:nvSpPr>
        <p:spPr>
          <a:xfrm>
            <a:off x="7554750" y="2550207"/>
            <a:ext cx="7467600" cy="369332"/>
          </a:xfrm>
          <a:prstGeom prst="rect">
            <a:avLst/>
          </a:prstGeom>
          <a:noFill/>
        </p:spPr>
        <p:txBody>
          <a:bodyPr wrap="square" lIns="91440" tIns="45720" rIns="91440" bIns="45720" rtlCol="0" anchor="t">
            <a:spAutoFit/>
          </a:bodyPr>
          <a:lstStyle/>
          <a:p>
            <a:r>
              <a:rPr lang="en-US">
                <a:solidFill>
                  <a:schemeClr val="bg1"/>
                </a:solidFill>
              </a:rPr>
              <a:t>Suspension Engineer</a:t>
            </a:r>
          </a:p>
        </p:txBody>
      </p:sp>
    </p:spTree>
    <p:extLst>
      <p:ext uri="{BB962C8B-B14F-4D97-AF65-F5344CB8AC3E}">
        <p14:creationId xmlns:p14="http://schemas.microsoft.com/office/powerpoint/2010/main" val="5609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50028-A4A2-109A-8432-C4880FDA37FA}"/>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23902F-8A20-6372-DC8A-338C8CC0ED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325" b="43175"/>
          <a:stretch/>
        </p:blipFill>
        <p:spPr>
          <a:xfrm>
            <a:off x="0" y="0"/>
            <a:ext cx="12192000" cy="6858000"/>
          </a:xfrm>
        </p:spPr>
      </p:pic>
      <p:sp>
        <p:nvSpPr>
          <p:cNvPr id="8" name="Freeform 7">
            <a:extLst>
              <a:ext uri="{FF2B5EF4-FFF2-40B4-BE49-F238E27FC236}">
                <a16:creationId xmlns:a16="http://schemas.microsoft.com/office/drawing/2014/main" id="{3913A6D9-FD9E-6BEC-68F0-F3CF7E3AD577}"/>
              </a:ext>
            </a:extLst>
          </p:cNvPr>
          <p:cNvSpPr/>
          <p:nvPr/>
        </p:nvSpPr>
        <p:spPr>
          <a:xfrm>
            <a:off x="-1797538" y="-3620476"/>
            <a:ext cx="26263600" cy="15595600"/>
          </a:xfrm>
          <a:custGeom>
            <a:avLst/>
            <a:gdLst>
              <a:gd name="csX0" fmla="*/ 7856695 w 24092451"/>
              <a:gd name="csY0" fmla="*/ 3790604 h 13795513"/>
              <a:gd name="csX1" fmla="*/ 7478863 w 24092451"/>
              <a:gd name="csY1" fmla="*/ 4168437 h 13795513"/>
              <a:gd name="csX2" fmla="*/ 7478863 w 24092451"/>
              <a:gd name="csY2" fmla="*/ 5794021 h 13795513"/>
              <a:gd name="csX3" fmla="*/ 7856695 w 24092451"/>
              <a:gd name="csY3" fmla="*/ 6171854 h 13795513"/>
              <a:gd name="csX4" fmla="*/ 9367979 w 24092451"/>
              <a:gd name="csY4" fmla="*/ 6171854 h 13795513"/>
              <a:gd name="csX5" fmla="*/ 9745813 w 24092451"/>
              <a:gd name="csY5" fmla="*/ 5794021 h 13795513"/>
              <a:gd name="csX6" fmla="*/ 9745813 w 24092451"/>
              <a:gd name="csY6" fmla="*/ 4168437 h 13795513"/>
              <a:gd name="csX7" fmla="*/ 9367979 w 24092451"/>
              <a:gd name="csY7" fmla="*/ 3790604 h 13795513"/>
              <a:gd name="csX8" fmla="*/ 0 w 24092451"/>
              <a:gd name="csY8" fmla="*/ 0 h 13795513"/>
              <a:gd name="csX9" fmla="*/ 24092451 w 24092451"/>
              <a:gd name="csY9" fmla="*/ 0 h 13795513"/>
              <a:gd name="csX10" fmla="*/ 24092451 w 24092451"/>
              <a:gd name="csY10" fmla="*/ 13795513 h 13795513"/>
              <a:gd name="csX11" fmla="*/ 0 w 24092451"/>
              <a:gd name="csY11" fmla="*/ 13795513 h 1379551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24092451" h="13795513">
                <a:moveTo>
                  <a:pt x="7856695" y="3790604"/>
                </a:moveTo>
                <a:cubicBezTo>
                  <a:pt x="7648024" y="3790604"/>
                  <a:pt x="7478863" y="3959766"/>
                  <a:pt x="7478863" y="4168437"/>
                </a:cubicBezTo>
                <a:lnTo>
                  <a:pt x="7478863" y="5794021"/>
                </a:lnTo>
                <a:cubicBezTo>
                  <a:pt x="7478863" y="6002692"/>
                  <a:pt x="7648024" y="6171854"/>
                  <a:pt x="7856695" y="6171854"/>
                </a:cubicBezTo>
                <a:lnTo>
                  <a:pt x="9367979" y="6171854"/>
                </a:lnTo>
                <a:cubicBezTo>
                  <a:pt x="9576651" y="6171854"/>
                  <a:pt x="9745813" y="6002692"/>
                  <a:pt x="9745813" y="5794021"/>
                </a:cubicBezTo>
                <a:lnTo>
                  <a:pt x="9745813" y="4168437"/>
                </a:lnTo>
                <a:cubicBezTo>
                  <a:pt x="9745813" y="3959766"/>
                  <a:pt x="9576651" y="3790604"/>
                  <a:pt x="9367979" y="3790604"/>
                </a:cubicBezTo>
                <a:close/>
                <a:moveTo>
                  <a:pt x="0" y="0"/>
                </a:moveTo>
                <a:lnTo>
                  <a:pt x="24092451" y="0"/>
                </a:lnTo>
                <a:lnTo>
                  <a:pt x="24092451" y="13795513"/>
                </a:lnTo>
                <a:lnTo>
                  <a:pt x="0" y="13795513"/>
                </a:lnTo>
                <a:close/>
              </a:path>
            </a:pathLst>
          </a:custGeom>
          <a:solidFill>
            <a:schemeClr val="tx1">
              <a:alpha val="70000"/>
            </a:schemeClr>
          </a:solidFill>
          <a:effectLst>
            <a:glow rad="381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Name">
            <a:extLst>
              <a:ext uri="{FF2B5EF4-FFF2-40B4-BE49-F238E27FC236}">
                <a16:creationId xmlns:a16="http://schemas.microsoft.com/office/drawing/2014/main" id="{ECB7B85D-C8F2-2F9E-14BE-802FC7115853}"/>
              </a:ext>
            </a:extLst>
          </p:cNvPr>
          <p:cNvSpPr txBox="1"/>
          <p:nvPr/>
        </p:nvSpPr>
        <p:spPr>
          <a:xfrm>
            <a:off x="8938816" y="716906"/>
            <a:ext cx="4135903" cy="707886"/>
          </a:xfrm>
          <a:prstGeom prst="rect">
            <a:avLst/>
          </a:prstGeom>
          <a:noFill/>
        </p:spPr>
        <p:txBody>
          <a:bodyPr wrap="square" rtlCol="0">
            <a:spAutoFit/>
          </a:bodyPr>
          <a:lstStyle/>
          <a:p>
            <a:r>
              <a:rPr lang="en-US" sz="4000" b="1">
                <a:solidFill>
                  <a:schemeClr val="bg1"/>
                </a:solidFill>
              </a:rPr>
              <a:t>Matt Stewart</a:t>
            </a:r>
          </a:p>
        </p:txBody>
      </p:sp>
      <p:sp>
        <p:nvSpPr>
          <p:cNvPr id="7" name="Position">
            <a:extLst>
              <a:ext uri="{FF2B5EF4-FFF2-40B4-BE49-F238E27FC236}">
                <a16:creationId xmlns:a16="http://schemas.microsoft.com/office/drawing/2014/main" id="{6C23A95D-0422-7D38-D8B2-F2947236AE09}"/>
              </a:ext>
            </a:extLst>
          </p:cNvPr>
          <p:cNvSpPr txBox="1"/>
          <p:nvPr/>
        </p:nvSpPr>
        <p:spPr>
          <a:xfrm>
            <a:off x="8938816" y="1424792"/>
            <a:ext cx="7467600" cy="369332"/>
          </a:xfrm>
          <a:prstGeom prst="rect">
            <a:avLst/>
          </a:prstGeom>
          <a:noFill/>
        </p:spPr>
        <p:txBody>
          <a:bodyPr wrap="square" lIns="91440" tIns="45720" rIns="91440" bIns="45720" rtlCol="0" anchor="t">
            <a:spAutoFit/>
          </a:bodyPr>
          <a:lstStyle/>
          <a:p>
            <a:r>
              <a:rPr lang="en-US">
                <a:solidFill>
                  <a:schemeClr val="bg1"/>
                </a:solidFill>
              </a:rPr>
              <a:t>Brakes Engineer</a:t>
            </a:r>
          </a:p>
        </p:txBody>
      </p:sp>
    </p:spTree>
    <p:extLst>
      <p:ext uri="{BB962C8B-B14F-4D97-AF65-F5344CB8AC3E}">
        <p14:creationId xmlns:p14="http://schemas.microsoft.com/office/powerpoint/2010/main" val="352628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F5871-1B99-26E3-45E2-0576214E53C4}"/>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2BA66A-0CDB-A123-BD00-F01DDFDBAD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325" b="43175"/>
          <a:stretch/>
        </p:blipFill>
        <p:spPr>
          <a:xfrm>
            <a:off x="0" y="0"/>
            <a:ext cx="12192000" cy="6858000"/>
          </a:xfrm>
        </p:spPr>
      </p:pic>
      <p:sp>
        <p:nvSpPr>
          <p:cNvPr id="8" name="Freeform 7">
            <a:extLst>
              <a:ext uri="{FF2B5EF4-FFF2-40B4-BE49-F238E27FC236}">
                <a16:creationId xmlns:a16="http://schemas.microsoft.com/office/drawing/2014/main" id="{ADF6682C-E388-9F9E-0DBD-9954277CD4D1}"/>
              </a:ext>
            </a:extLst>
          </p:cNvPr>
          <p:cNvSpPr/>
          <p:nvPr/>
        </p:nvSpPr>
        <p:spPr>
          <a:xfrm>
            <a:off x="-1445846" y="-384907"/>
            <a:ext cx="26263600" cy="15595600"/>
          </a:xfrm>
          <a:custGeom>
            <a:avLst/>
            <a:gdLst>
              <a:gd name="csX0" fmla="*/ 7856695 w 24092451"/>
              <a:gd name="csY0" fmla="*/ 3790604 h 13795513"/>
              <a:gd name="csX1" fmla="*/ 7478863 w 24092451"/>
              <a:gd name="csY1" fmla="*/ 4168437 h 13795513"/>
              <a:gd name="csX2" fmla="*/ 7478863 w 24092451"/>
              <a:gd name="csY2" fmla="*/ 5794021 h 13795513"/>
              <a:gd name="csX3" fmla="*/ 7856695 w 24092451"/>
              <a:gd name="csY3" fmla="*/ 6171854 h 13795513"/>
              <a:gd name="csX4" fmla="*/ 9367979 w 24092451"/>
              <a:gd name="csY4" fmla="*/ 6171854 h 13795513"/>
              <a:gd name="csX5" fmla="*/ 9745813 w 24092451"/>
              <a:gd name="csY5" fmla="*/ 5794021 h 13795513"/>
              <a:gd name="csX6" fmla="*/ 9745813 w 24092451"/>
              <a:gd name="csY6" fmla="*/ 4168437 h 13795513"/>
              <a:gd name="csX7" fmla="*/ 9367979 w 24092451"/>
              <a:gd name="csY7" fmla="*/ 3790604 h 13795513"/>
              <a:gd name="csX8" fmla="*/ 0 w 24092451"/>
              <a:gd name="csY8" fmla="*/ 0 h 13795513"/>
              <a:gd name="csX9" fmla="*/ 24092451 w 24092451"/>
              <a:gd name="csY9" fmla="*/ 0 h 13795513"/>
              <a:gd name="csX10" fmla="*/ 24092451 w 24092451"/>
              <a:gd name="csY10" fmla="*/ 13795513 h 13795513"/>
              <a:gd name="csX11" fmla="*/ 0 w 24092451"/>
              <a:gd name="csY11" fmla="*/ 13795513 h 1379551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24092451" h="13795513">
                <a:moveTo>
                  <a:pt x="7856695" y="3790604"/>
                </a:moveTo>
                <a:cubicBezTo>
                  <a:pt x="7648024" y="3790604"/>
                  <a:pt x="7478863" y="3959766"/>
                  <a:pt x="7478863" y="4168437"/>
                </a:cubicBezTo>
                <a:lnTo>
                  <a:pt x="7478863" y="5794021"/>
                </a:lnTo>
                <a:cubicBezTo>
                  <a:pt x="7478863" y="6002692"/>
                  <a:pt x="7648024" y="6171854"/>
                  <a:pt x="7856695" y="6171854"/>
                </a:cubicBezTo>
                <a:lnTo>
                  <a:pt x="9367979" y="6171854"/>
                </a:lnTo>
                <a:cubicBezTo>
                  <a:pt x="9576651" y="6171854"/>
                  <a:pt x="9745813" y="6002692"/>
                  <a:pt x="9745813" y="5794021"/>
                </a:cubicBezTo>
                <a:lnTo>
                  <a:pt x="9745813" y="4168437"/>
                </a:lnTo>
                <a:cubicBezTo>
                  <a:pt x="9745813" y="3959766"/>
                  <a:pt x="9576651" y="3790604"/>
                  <a:pt x="9367979" y="3790604"/>
                </a:cubicBezTo>
                <a:close/>
                <a:moveTo>
                  <a:pt x="0" y="0"/>
                </a:moveTo>
                <a:lnTo>
                  <a:pt x="24092451" y="0"/>
                </a:lnTo>
                <a:lnTo>
                  <a:pt x="24092451" y="13795513"/>
                </a:lnTo>
                <a:lnTo>
                  <a:pt x="0" y="13795513"/>
                </a:lnTo>
                <a:close/>
              </a:path>
            </a:pathLst>
          </a:custGeom>
          <a:solidFill>
            <a:schemeClr val="tx1">
              <a:alpha val="70000"/>
            </a:schemeClr>
          </a:solidFill>
          <a:effectLst>
            <a:glow rad="381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Name">
            <a:extLst>
              <a:ext uri="{FF2B5EF4-FFF2-40B4-BE49-F238E27FC236}">
                <a16:creationId xmlns:a16="http://schemas.microsoft.com/office/drawing/2014/main" id="{13EEF92E-7052-08A0-F45D-86D30CEEBDE6}"/>
              </a:ext>
            </a:extLst>
          </p:cNvPr>
          <p:cNvSpPr txBox="1"/>
          <p:nvPr/>
        </p:nvSpPr>
        <p:spPr>
          <a:xfrm>
            <a:off x="9278932" y="3998774"/>
            <a:ext cx="4135903" cy="707886"/>
          </a:xfrm>
          <a:prstGeom prst="rect">
            <a:avLst/>
          </a:prstGeom>
          <a:noFill/>
        </p:spPr>
        <p:txBody>
          <a:bodyPr wrap="square" rtlCol="0">
            <a:spAutoFit/>
          </a:bodyPr>
          <a:lstStyle/>
          <a:p>
            <a:r>
              <a:rPr lang="en-US" sz="4000" b="1">
                <a:solidFill>
                  <a:schemeClr val="bg1"/>
                </a:solidFill>
              </a:rPr>
              <a:t>Gavan Davis</a:t>
            </a:r>
          </a:p>
        </p:txBody>
      </p:sp>
      <p:sp>
        <p:nvSpPr>
          <p:cNvPr id="7" name="Position">
            <a:extLst>
              <a:ext uri="{FF2B5EF4-FFF2-40B4-BE49-F238E27FC236}">
                <a16:creationId xmlns:a16="http://schemas.microsoft.com/office/drawing/2014/main" id="{EE58B5B3-D654-5CDF-5B0C-049060BB1FF4}"/>
              </a:ext>
            </a:extLst>
          </p:cNvPr>
          <p:cNvSpPr txBox="1"/>
          <p:nvPr/>
        </p:nvSpPr>
        <p:spPr>
          <a:xfrm>
            <a:off x="9278932" y="4722235"/>
            <a:ext cx="7467600" cy="369332"/>
          </a:xfrm>
          <a:prstGeom prst="rect">
            <a:avLst/>
          </a:prstGeom>
          <a:noFill/>
        </p:spPr>
        <p:txBody>
          <a:bodyPr wrap="square" lIns="91440" tIns="45720" rIns="91440" bIns="45720" rtlCol="0" anchor="t">
            <a:spAutoFit/>
          </a:bodyPr>
          <a:lstStyle/>
          <a:p>
            <a:r>
              <a:rPr lang="en-US">
                <a:solidFill>
                  <a:schemeClr val="bg1"/>
                </a:solidFill>
              </a:rPr>
              <a:t>Chassis Engineer</a:t>
            </a:r>
          </a:p>
        </p:txBody>
      </p:sp>
    </p:spTree>
    <p:extLst>
      <p:ext uri="{BB962C8B-B14F-4D97-AF65-F5344CB8AC3E}">
        <p14:creationId xmlns:p14="http://schemas.microsoft.com/office/powerpoint/2010/main" val="3097228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50CDDC4E4EA24FAB7CB21C12F38049" ma:contentTypeVersion="12" ma:contentTypeDescription="Create a new document." ma:contentTypeScope="" ma:versionID="3fa9e2abe7ad6b5d0d557c5ef36e7e3f">
  <xsd:schema xmlns:xsd="http://www.w3.org/2001/XMLSchema" xmlns:xs="http://www.w3.org/2001/XMLSchema" xmlns:p="http://schemas.microsoft.com/office/2006/metadata/properties" xmlns:ns2="8a4de046-4ea5-42ec-aa29-1b58d4a7cff3" xmlns:ns3="d4ed6041-56aa-4cc3-8821-57e7bf0428c3" targetNamespace="http://schemas.microsoft.com/office/2006/metadata/properties" ma:root="true" ma:fieldsID="cd513d7d5c8fda0e487ab27b1ee99753" ns2:_="" ns3:_="">
    <xsd:import namespace="8a4de046-4ea5-42ec-aa29-1b58d4a7cff3"/>
    <xsd:import namespace="d4ed6041-56aa-4cc3-8821-57e7bf0428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de046-4ea5-42ec-aa29-1b58d4a7cf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f345cb46-7433-4fea-b209-2875d279ae2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4ed6041-56aa-4cc3-8821-57e7bf0428c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014da769-7f28-44f9-a3df-a69be12e0117}" ma:internalName="TaxCatchAll" ma:showField="CatchAllData" ma:web="d4ed6041-56aa-4cc3-8821-57e7bf0428c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a4de046-4ea5-42ec-aa29-1b58d4a7cff3">
      <Terms xmlns="http://schemas.microsoft.com/office/infopath/2007/PartnerControls"/>
    </lcf76f155ced4ddcb4097134ff3c332f>
    <TaxCatchAll xmlns="d4ed6041-56aa-4cc3-8821-57e7bf0428c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C2C06-2DD9-44A9-ABAC-2A95BACA81C0}"/>
</file>

<file path=customXml/itemProps2.xml><?xml version="1.0" encoding="utf-8"?>
<ds:datastoreItem xmlns:ds="http://schemas.openxmlformats.org/officeDocument/2006/customXml" ds:itemID="{41DCFA64-BECA-4143-9E80-C1B1574D5BFF}">
  <ds:schemaRefs>
    <ds:schemaRef ds:uri="http://schemas.microsoft.com/office/infopath/2007/PartnerControls"/>
    <ds:schemaRef ds:uri="http://purl.org/dc/dcmitype/"/>
    <ds:schemaRef ds:uri="8a4de046-4ea5-42ec-aa29-1b58d4a7cff3"/>
    <ds:schemaRef ds:uri="d4ed6041-56aa-4cc3-8821-57e7bf0428c3"/>
    <ds:schemaRef ds:uri="http://purl.org/dc/terms/"/>
    <ds:schemaRef ds:uri="http://schemas.microsoft.com/office/2006/documentManagement/types"/>
    <ds:schemaRef ds:uri="http://www.w3.org/XML/1998/namespace"/>
    <ds:schemaRef ds:uri="http://purl.org/dc/elements/1.1/"/>
    <ds:schemaRef ds:uri="http://schemas.microsoft.com/office/2006/metadata/properties"/>
    <ds:schemaRef ds:uri="http://schemas.openxmlformats.org/package/2006/metadata/core-properties"/>
  </ds:schemaRefs>
</ds:datastoreItem>
</file>

<file path=customXml/itemProps3.xml><?xml version="1.0" encoding="utf-8"?>
<ds:datastoreItem xmlns:ds="http://schemas.openxmlformats.org/officeDocument/2006/customXml" ds:itemID="{B37C4180-97A5-4D52-9418-703ED00552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2804</Words>
  <Application>Microsoft Office PowerPoint</Application>
  <PresentationFormat>Widescreen</PresentationFormat>
  <Paragraphs>498</Paragraphs>
  <Slides>51</Slides>
  <Notes>17</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Gavan Lee</dc:creator>
  <cp:lastModifiedBy>Vidal, Dominique</cp:lastModifiedBy>
  <cp:revision>3</cp:revision>
  <dcterms:created xsi:type="dcterms:W3CDTF">2025-08-21T19:41:53Z</dcterms:created>
  <dcterms:modified xsi:type="dcterms:W3CDTF">2026-01-20T23:05:15Z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0x010100BC50CDDC4E4EA24FAB7CB21C12F38049</vt:lpwstr>
  </property>
  <property fmtid="{D5CDD505-2E9C-101B-9397-08002B2CF9AE}" pid="3" name="MediaServiceImageTags">
    <vt:lpwstr/>
  </property>
</Properties>
</file>